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42"/>
  </p:notesMasterIdLst>
  <p:sldIdLst>
    <p:sldId id="256" r:id="rId4"/>
    <p:sldId id="282" r:id="rId5"/>
    <p:sldId id="283" r:id="rId6"/>
    <p:sldId id="257" r:id="rId7"/>
    <p:sldId id="263" r:id="rId8"/>
    <p:sldId id="272" r:id="rId9"/>
    <p:sldId id="273" r:id="rId10"/>
    <p:sldId id="274" r:id="rId11"/>
    <p:sldId id="275" r:id="rId12"/>
    <p:sldId id="276" r:id="rId13"/>
    <p:sldId id="277" r:id="rId14"/>
    <p:sldId id="278" r:id="rId15"/>
    <p:sldId id="260" r:id="rId16"/>
    <p:sldId id="279" r:id="rId17"/>
    <p:sldId id="286" r:id="rId18"/>
    <p:sldId id="291" r:id="rId19"/>
    <p:sldId id="372" r:id="rId20"/>
    <p:sldId id="374" r:id="rId21"/>
    <p:sldId id="285" r:id="rId22"/>
    <p:sldId id="293" r:id="rId23"/>
    <p:sldId id="294" r:id="rId24"/>
    <p:sldId id="265" r:id="rId25"/>
    <p:sldId id="296" r:id="rId26"/>
    <p:sldId id="376" r:id="rId27"/>
    <p:sldId id="297" r:id="rId28"/>
    <p:sldId id="284" r:id="rId29"/>
    <p:sldId id="299" r:id="rId30"/>
    <p:sldId id="300" r:id="rId31"/>
    <p:sldId id="378" r:id="rId32"/>
    <p:sldId id="301" r:id="rId33"/>
    <p:sldId id="298" r:id="rId34"/>
    <p:sldId id="288" r:id="rId35"/>
    <p:sldId id="379" r:id="rId36"/>
    <p:sldId id="302" r:id="rId37"/>
    <p:sldId id="289" r:id="rId38"/>
    <p:sldId id="380" r:id="rId39"/>
    <p:sldId id="306" r:id="rId40"/>
    <p:sldId id="307" r:id="rId41"/>
    <p:sldId id="342" r:id="rId43"/>
    <p:sldId id="385" r:id="rId44"/>
    <p:sldId id="384" r:id="rId45"/>
    <p:sldId id="386" r:id="rId46"/>
    <p:sldId id="308" r:id="rId47"/>
    <p:sldId id="309" r:id="rId48"/>
    <p:sldId id="310" r:id="rId49"/>
    <p:sldId id="387" r:id="rId50"/>
    <p:sldId id="388" r:id="rId51"/>
    <p:sldId id="389" r:id="rId52"/>
    <p:sldId id="390" r:id="rId53"/>
    <p:sldId id="311" r:id="rId54"/>
    <p:sldId id="312" r:id="rId55"/>
    <p:sldId id="313" r:id="rId56"/>
    <p:sldId id="321" r:id="rId57"/>
    <p:sldId id="314" r:id="rId58"/>
    <p:sldId id="315" r:id="rId59"/>
    <p:sldId id="319" r:id="rId60"/>
    <p:sldId id="317" r:id="rId61"/>
    <p:sldId id="318" r:id="rId62"/>
    <p:sldId id="322" r:id="rId63"/>
    <p:sldId id="316" r:id="rId64"/>
    <p:sldId id="320" r:id="rId65"/>
    <p:sldId id="323" r:id="rId66"/>
    <p:sldId id="324" r:id="rId67"/>
    <p:sldId id="347" r:id="rId68"/>
    <p:sldId id="344" r:id="rId69"/>
    <p:sldId id="345" r:id="rId70"/>
    <p:sldId id="348" r:id="rId71"/>
    <p:sldId id="349" r:id="rId72"/>
    <p:sldId id="350" r:id="rId73"/>
    <p:sldId id="346" r:id="rId74"/>
    <p:sldId id="325" r:id="rId75"/>
    <p:sldId id="326" r:id="rId76"/>
    <p:sldId id="327" r:id="rId77"/>
    <p:sldId id="328" r:id="rId78"/>
    <p:sldId id="343" r:id="rId79"/>
    <p:sldId id="381" r:id="rId80"/>
    <p:sldId id="382" r:id="rId81"/>
    <p:sldId id="383" r:id="rId82"/>
    <p:sldId id="262" r:id="rId83"/>
    <p:sldId id="351" r:id="rId84"/>
    <p:sldId id="353"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91" r:id="rId101"/>
    <p:sldId id="370" r:id="rId102"/>
    <p:sldId id="371" r:id="rId103"/>
    <p:sldId id="373" r:id="rId104"/>
    <p:sldId id="392" r:id="rId105"/>
    <p:sldId id="258" r:id="rId106"/>
  </p:sldIdLst>
  <p:sldSz cx="12192000" cy="6858000"/>
  <p:notesSz cx="6858000" cy="9144000"/>
  <p:custDataLst>
    <p:tags r:id="rId1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BECEE"/>
    <a:srgbClr val="DC454F"/>
    <a:srgbClr val="FAD77E"/>
    <a:srgbClr val="B7CCA0"/>
    <a:srgbClr val="FCCF5E"/>
    <a:srgbClr val="B33C43"/>
    <a:srgbClr val="BBD0A4"/>
    <a:srgbClr val="80B1C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1" d="100"/>
          <a:sy n="61" d="100"/>
        </p:scale>
        <p:origin x="812" y="48"/>
      </p:cViewPr>
      <p:guideLst>
        <p:guide orient="horz" pos="2160"/>
        <p:guide pos="38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notesMaster" Target="notesMasters/notes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gs" Target="tags/tag1.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trivial</a:t>
            </a:r>
            <a:r>
              <a:rPr lang="zh-CN" altLang="en-US"/>
              <a:t>：</a:t>
            </a:r>
            <a:r>
              <a:rPr lang="zh-CN" altLang="en-US"/>
              <a:t>琐碎的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trivial</a:t>
            </a:r>
            <a:r>
              <a:rPr lang="zh-CN" altLang="en-US"/>
              <a:t>：</a:t>
            </a:r>
            <a:r>
              <a:rPr lang="zh-CN" altLang="en-US"/>
              <a:t>琐碎的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trivial</a:t>
            </a:r>
            <a:r>
              <a:rPr lang="zh-CN" altLang="en-US"/>
              <a:t>：</a:t>
            </a:r>
            <a:r>
              <a:rPr lang="zh-CN" altLang="en-US"/>
              <a:t>琐碎的</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97" y="0"/>
            <a:ext cx="12233098" cy="6858000"/>
          </a:xfrm>
          <a:prstGeom prst="rect">
            <a:avLst/>
          </a:prstGeom>
        </p:spPr>
      </p:pic>
      <p:sp>
        <p:nvSpPr>
          <p:cNvPr id="2" name="标题 1"/>
          <p:cNvSpPr>
            <a:spLocks noGrp="1"/>
          </p:cNvSpPr>
          <p:nvPr>
            <p:ph type="ctrTitle" hasCustomPrompt="1"/>
          </p:nvPr>
        </p:nvSpPr>
        <p:spPr>
          <a:xfrm>
            <a:off x="707571" y="1498600"/>
            <a:ext cx="8251372" cy="1006475"/>
          </a:xfrm>
        </p:spPr>
        <p:txBody>
          <a:bodyPr anchor="b"/>
          <a:lstStyle>
            <a:lvl1pPr algn="l">
              <a:defRPr sz="6000" b="1">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707571" y="2601119"/>
            <a:ext cx="8251372" cy="490424"/>
          </a:xfrm>
        </p:spPr>
        <p:txBody>
          <a:bodyPr>
            <a:noAutofit/>
          </a:bodyPr>
          <a:lstStyle>
            <a:lvl1pPr marL="0" indent="0" algn="l">
              <a:buNone/>
              <a:defRPr sz="3200" b="1">
                <a:solidFill>
                  <a:srgbClr val="FCCF5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10" name="内容占位符 9"/>
          <p:cNvSpPr>
            <a:spLocks noGrp="1"/>
          </p:cNvSpPr>
          <p:nvPr>
            <p:ph sz="quarter" idx="13" hasCustomPrompt="1"/>
          </p:nvPr>
        </p:nvSpPr>
        <p:spPr>
          <a:xfrm>
            <a:off x="707570" y="3183788"/>
            <a:ext cx="3722915" cy="365125"/>
          </a:xfrm>
        </p:spPr>
        <p:txBody>
          <a:bodyPr>
            <a:normAutofit/>
          </a:bodyPr>
          <a:lstStyle>
            <a:lvl1pPr marL="0" indent="0">
              <a:buNone/>
              <a:defRPr sz="20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99" y="0"/>
            <a:ext cx="12191851" cy="6858000"/>
          </a:xfrm>
          <a:prstGeom prst="rect">
            <a:avLst/>
          </a:prstGeom>
        </p:spPr>
      </p:pic>
      <p:sp>
        <p:nvSpPr>
          <p:cNvPr id="5" name="日期占位符 4"/>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21" name="文本占位符 20"/>
          <p:cNvSpPr>
            <a:spLocks noGrp="1"/>
          </p:cNvSpPr>
          <p:nvPr>
            <p:ph type="body" sz="quarter" idx="13"/>
          </p:nvPr>
        </p:nvSpPr>
        <p:spPr>
          <a:xfrm>
            <a:off x="2280217" y="2060002"/>
            <a:ext cx="7457394" cy="457200"/>
          </a:xfrm>
        </p:spPr>
        <p:txBody>
          <a:bodyPr/>
          <a:lstStyle>
            <a:lvl1pPr>
              <a:defRPr b="1">
                <a:solidFill>
                  <a:srgbClr val="80B1C5"/>
                </a:solidFill>
              </a:defRPr>
            </a:lvl1pPr>
          </a:lstStyle>
          <a:p>
            <a:pPr lvl="0"/>
            <a:endParaRPr lang="zh-CN" altLang="en-US" dirty="0"/>
          </a:p>
        </p:txBody>
      </p:sp>
      <p:sp>
        <p:nvSpPr>
          <p:cNvPr id="22" name="文本占位符 20"/>
          <p:cNvSpPr>
            <a:spLocks noGrp="1"/>
          </p:cNvSpPr>
          <p:nvPr>
            <p:ph type="body" sz="quarter" idx="14"/>
          </p:nvPr>
        </p:nvSpPr>
        <p:spPr>
          <a:xfrm>
            <a:off x="2275114" y="4174117"/>
            <a:ext cx="7457394" cy="457200"/>
          </a:xfrm>
        </p:spPr>
        <p:txBody>
          <a:bodyPr/>
          <a:lstStyle>
            <a:lvl1pPr>
              <a:defRPr b="1">
                <a:solidFill>
                  <a:srgbClr val="80B1C5"/>
                </a:solidFill>
              </a:defRPr>
            </a:lvl1pPr>
          </a:lstStyle>
          <a:p>
            <a:pPr lvl="0"/>
            <a:endParaRPr lang="zh-CN" altLang="en-US" dirty="0"/>
          </a:p>
        </p:txBody>
      </p:sp>
      <p:sp>
        <p:nvSpPr>
          <p:cNvPr id="23" name="文本占位符 20"/>
          <p:cNvSpPr>
            <a:spLocks noGrp="1"/>
          </p:cNvSpPr>
          <p:nvPr>
            <p:ph type="body" sz="quarter" idx="15"/>
          </p:nvPr>
        </p:nvSpPr>
        <p:spPr>
          <a:xfrm>
            <a:off x="2275114" y="3104569"/>
            <a:ext cx="7457394" cy="457200"/>
          </a:xfrm>
        </p:spPr>
        <p:txBody>
          <a:bodyPr/>
          <a:lstStyle>
            <a:lvl1pPr>
              <a:defRPr b="1">
                <a:solidFill>
                  <a:srgbClr val="80B1C5"/>
                </a:solidFill>
              </a:defRPr>
            </a:lvl1pPr>
          </a:lstStyle>
          <a:p>
            <a:pPr lvl="0"/>
            <a:endParaRPr lang="zh-CN" altLang="en-US" dirty="0"/>
          </a:p>
        </p:txBody>
      </p:sp>
      <p:sp>
        <p:nvSpPr>
          <p:cNvPr id="25" name="文本占位符 20"/>
          <p:cNvSpPr>
            <a:spLocks noGrp="1"/>
          </p:cNvSpPr>
          <p:nvPr>
            <p:ph type="body" sz="quarter" idx="16"/>
          </p:nvPr>
        </p:nvSpPr>
        <p:spPr>
          <a:xfrm>
            <a:off x="2275114" y="5243665"/>
            <a:ext cx="7457394" cy="457200"/>
          </a:xfrm>
        </p:spPr>
        <p:txBody>
          <a:bodyPr/>
          <a:lstStyle>
            <a:lvl1pPr>
              <a:defRPr b="1">
                <a:solidFill>
                  <a:srgbClr val="80B1C5"/>
                </a:solidFill>
              </a:defRPr>
            </a:lvl1pPr>
          </a:lstStyle>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743" y="-419154"/>
            <a:ext cx="13324039" cy="7494864"/>
          </a:xfrm>
          <a:prstGeom prst="rect">
            <a:avLst/>
          </a:prstGeom>
        </p:spPr>
      </p:pic>
      <p:sp>
        <p:nvSpPr>
          <p:cNvPr id="2" name="标题 1"/>
          <p:cNvSpPr>
            <a:spLocks noGrp="1"/>
          </p:cNvSpPr>
          <p:nvPr>
            <p:ph type="title" hasCustomPrompt="1"/>
          </p:nvPr>
        </p:nvSpPr>
        <p:spPr>
          <a:xfrm>
            <a:off x="424543" y="2818151"/>
            <a:ext cx="5932714" cy="777876"/>
          </a:xfrm>
        </p:spPr>
        <p:txBody>
          <a:bodyPr>
            <a:normAutofit/>
          </a:bodyPr>
          <a:lstStyle>
            <a:lvl1pPr>
              <a:defRPr sz="44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单击此处编辑节标题</a:t>
            </a:r>
            <a:endParaRPr lang="zh-CN" altLang="en-US" dirty="0"/>
          </a:p>
        </p:txBody>
      </p:sp>
      <p:sp>
        <p:nvSpPr>
          <p:cNvPr id="3" name="日期占位符 2"/>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12" name="文本占位符 11"/>
          <p:cNvSpPr>
            <a:spLocks noGrp="1"/>
          </p:cNvSpPr>
          <p:nvPr>
            <p:ph type="body" sz="quarter" idx="13" hasCustomPrompt="1"/>
          </p:nvPr>
        </p:nvSpPr>
        <p:spPr>
          <a:xfrm>
            <a:off x="424543" y="3700463"/>
            <a:ext cx="5182281" cy="365125"/>
          </a:xfrm>
        </p:spPr>
        <p:txBody>
          <a:bodyPr/>
          <a:lstStyle>
            <a:lvl1pPr marL="0" indent="0">
              <a:buNone/>
              <a:defRPr sz="2400" b="1">
                <a:solidFill>
                  <a:srgbClr val="FFDF79"/>
                </a:solidFill>
              </a:defRPr>
            </a:lvl1pPr>
          </a:lstStyle>
          <a:p>
            <a:pPr algn="dist"/>
            <a:r>
              <a:rPr lang="zh-CN" altLang="en-US" sz="2800" dirty="0">
                <a:solidFill>
                  <a:srgbClr val="FFDF79"/>
                </a:solidFill>
              </a:rPr>
              <a:t>单击此处编辑内容</a:t>
            </a:r>
            <a:endParaRPr lang="zh-CN" altLang="en-US" sz="2800" dirty="0">
              <a:solidFill>
                <a:srgbClr val="FFDF79"/>
              </a:solidFill>
            </a:endParaRPr>
          </a:p>
          <a:p>
            <a:pPr lvl="4"/>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结束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97" y="0"/>
            <a:ext cx="12233098" cy="6858000"/>
          </a:xfrm>
          <a:prstGeom prst="rect">
            <a:avLst/>
          </a:prstGeom>
        </p:spPr>
      </p:pic>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2" name="半闭框 1"/>
          <p:cNvSpPr/>
          <p:nvPr userDrawn="1"/>
        </p:nvSpPr>
        <p:spPr>
          <a:xfrm rot="8100000">
            <a:off x="-3044147" y="590626"/>
            <a:ext cx="4188183" cy="4188183"/>
          </a:xfrm>
          <a:prstGeom prst="halfFrame">
            <a:avLst>
              <a:gd name="adj1" fmla="val 10686"/>
              <a:gd name="adj2" fmla="val 109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标题 1"/>
          <p:cNvSpPr>
            <a:spLocks noGrp="1"/>
          </p:cNvSpPr>
          <p:nvPr>
            <p:ph type="title" hasCustomPrompt="1"/>
          </p:nvPr>
        </p:nvSpPr>
        <p:spPr>
          <a:xfrm>
            <a:off x="2220686" y="2105247"/>
            <a:ext cx="5689938" cy="684470"/>
          </a:xfrm>
        </p:spPr>
        <p:txBody>
          <a:bodyPr>
            <a:normAutofit/>
          </a:bodyPr>
          <a:lstStyle>
            <a:lvl1pP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单击此处编辑节标题</a:t>
            </a:r>
            <a:endParaRPr lang="zh-CN" altLang="en-US" dirty="0"/>
          </a:p>
        </p:txBody>
      </p:sp>
      <p:sp>
        <p:nvSpPr>
          <p:cNvPr id="15" name="文本占位符 11"/>
          <p:cNvSpPr>
            <a:spLocks noGrp="1"/>
          </p:cNvSpPr>
          <p:nvPr>
            <p:ph type="body" sz="quarter" idx="13" hasCustomPrompt="1"/>
          </p:nvPr>
        </p:nvSpPr>
        <p:spPr>
          <a:xfrm>
            <a:off x="2220686" y="2926241"/>
            <a:ext cx="5689938" cy="365125"/>
          </a:xfrm>
        </p:spPr>
        <p:txBody>
          <a:bodyPr/>
          <a:lstStyle>
            <a:lvl1pPr marL="0" indent="0">
              <a:buNone/>
              <a:defRPr sz="2400" b="1">
                <a:solidFill>
                  <a:srgbClr val="FFDF79"/>
                </a:solidFill>
              </a:defRPr>
            </a:lvl1pPr>
          </a:lstStyle>
          <a:p>
            <a:pPr algn="dist"/>
            <a:r>
              <a:rPr lang="zh-CN" altLang="en-US" sz="2800" dirty="0">
                <a:solidFill>
                  <a:srgbClr val="FFDF79"/>
                </a:solidFill>
              </a:rPr>
              <a:t>单击此处编辑内容</a:t>
            </a:r>
            <a:endParaRPr lang="zh-CN" altLang="en-US" sz="2800" dirty="0">
              <a:solidFill>
                <a:srgbClr val="FFDF79"/>
              </a:solidFill>
            </a:endParaRPr>
          </a:p>
          <a:p>
            <a:pPr lvl="4"/>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851" cy="6858000"/>
          </a:xfrm>
          <a:prstGeom prst="rect">
            <a:avLst/>
          </a:prstGeom>
          <a:solidFill>
            <a:srgbClr val="FFFFFF"/>
          </a:solidFill>
        </p:spPr>
      </p:pic>
      <p:sp>
        <p:nvSpPr>
          <p:cNvPr id="2" name="标题 1"/>
          <p:cNvSpPr>
            <a:spLocks noGrp="1"/>
          </p:cNvSpPr>
          <p:nvPr>
            <p:ph type="title"/>
          </p:nvPr>
        </p:nvSpPr>
        <p:spPr>
          <a:xfrm>
            <a:off x="2275115" y="523081"/>
            <a:ext cx="8316685" cy="779463"/>
          </a:xfrm>
        </p:spPr>
        <p:txBody>
          <a:bodyPr>
            <a:normAutofit/>
          </a:bodyPr>
          <a:lstStyle>
            <a:lvl1pPr>
              <a:defRPr sz="3600" b="0">
                <a:solidFill>
                  <a:srgbClr val="FCCF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1426029" y="1825625"/>
            <a:ext cx="9165771" cy="4351338"/>
          </a:xfrm>
        </p:spPr>
        <p:txBody>
          <a:bodyPr/>
          <a:lstStyle/>
          <a:p>
            <a:pPr lvl="0"/>
            <a:r>
              <a:rPr lang="zh-CN" altLang="en-US" dirty="0"/>
              <a:t>单击此处编辑内容</a:t>
            </a:r>
            <a:endParaRPr lang="zh-CN" altLang="en-US" dirty="0"/>
          </a:p>
        </p:txBody>
      </p:sp>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10" name="标题 1"/>
          <p:cNvSpPr>
            <a:spLocks noGrp="1"/>
          </p:cNvSpPr>
          <p:nvPr>
            <p:ph type="title"/>
          </p:nvPr>
        </p:nvSpPr>
        <p:spPr>
          <a:xfrm>
            <a:off x="2275115" y="523081"/>
            <a:ext cx="8316685" cy="779463"/>
          </a:xfrm>
        </p:spPr>
        <p:txBody>
          <a:bodyPr>
            <a:normAutofit/>
          </a:bodyPr>
          <a:lstStyle>
            <a:lvl1pPr>
              <a:defRPr sz="3600" b="0">
                <a:solidFill>
                  <a:srgbClr val="FCCF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 y="0"/>
            <a:ext cx="12191851"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 y="0"/>
            <a:ext cx="12191851" cy="6858000"/>
          </a:xfrm>
          <a:prstGeom prst="rect">
            <a:avLst/>
          </a:prstGeom>
        </p:spPr>
      </p:pic>
      <p:sp>
        <p:nvSpPr>
          <p:cNvPr id="3" name="日期占位符 2"/>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8" name="标题 1"/>
          <p:cNvSpPr>
            <a:spLocks noGrp="1"/>
          </p:cNvSpPr>
          <p:nvPr>
            <p:ph type="title"/>
          </p:nvPr>
        </p:nvSpPr>
        <p:spPr>
          <a:xfrm>
            <a:off x="2275115" y="523081"/>
            <a:ext cx="8316685" cy="779463"/>
          </a:xfrm>
        </p:spPr>
        <p:txBody>
          <a:bodyPr>
            <a:normAutofit/>
          </a:bodyPr>
          <a:lstStyle>
            <a:lvl1pPr>
              <a:defRPr sz="3600" b="0">
                <a:solidFill>
                  <a:srgbClr val="FCCF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2" name="内容占位符 21"/>
          <p:cNvSpPr>
            <a:spLocks noGrp="1"/>
          </p:cNvSpPr>
          <p:nvPr>
            <p:ph sz="quarter" idx="13" hasCustomPrompt="1"/>
          </p:nvPr>
        </p:nvSpPr>
        <p:spPr>
          <a:xfrm>
            <a:off x="2275115" y="1787311"/>
            <a:ext cx="4619821" cy="508573"/>
          </a:xfrm>
        </p:spPr>
        <p:txBody>
          <a:bodyPr/>
          <a:lstStyle>
            <a:lvl1pPr marL="0" indent="0" algn="r">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
        <p:nvSpPr>
          <p:cNvPr id="23" name="内容占位符 21"/>
          <p:cNvSpPr>
            <a:spLocks noGrp="1"/>
          </p:cNvSpPr>
          <p:nvPr>
            <p:ph sz="quarter" idx="14" hasCustomPrompt="1"/>
          </p:nvPr>
        </p:nvSpPr>
        <p:spPr>
          <a:xfrm>
            <a:off x="2275115" y="3947045"/>
            <a:ext cx="4619821" cy="508573"/>
          </a:xfrm>
        </p:spPr>
        <p:txBody>
          <a:bodyPr/>
          <a:lstStyle>
            <a:lvl1pPr marL="0" indent="0" algn="r">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
        <p:nvSpPr>
          <p:cNvPr id="24" name="内容占位符 21"/>
          <p:cNvSpPr>
            <a:spLocks noGrp="1"/>
          </p:cNvSpPr>
          <p:nvPr>
            <p:ph sz="quarter" idx="15" hasCustomPrompt="1"/>
          </p:nvPr>
        </p:nvSpPr>
        <p:spPr>
          <a:xfrm>
            <a:off x="5276804" y="2872872"/>
            <a:ext cx="4619821" cy="508573"/>
          </a:xfrm>
        </p:spPr>
        <p:txBody>
          <a:bodyPr/>
          <a:lstStyle>
            <a:lvl1pPr marL="0" indent="0" algn="l">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
        <p:nvSpPr>
          <p:cNvPr id="29" name="内容占位符 21"/>
          <p:cNvSpPr>
            <a:spLocks noGrp="1"/>
          </p:cNvSpPr>
          <p:nvPr>
            <p:ph sz="quarter" idx="16" hasCustomPrompt="1"/>
          </p:nvPr>
        </p:nvSpPr>
        <p:spPr>
          <a:xfrm>
            <a:off x="5276804" y="5032606"/>
            <a:ext cx="4619821" cy="508573"/>
          </a:xfrm>
        </p:spPr>
        <p:txBody>
          <a:bodyPr/>
          <a:lstStyle>
            <a:lvl1pPr marL="0" indent="0" algn="l">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97" y="0"/>
            <a:ext cx="12233098" cy="6858000"/>
          </a:xfrm>
          <a:prstGeom prst="rect">
            <a:avLst/>
          </a:prstGeom>
        </p:spPr>
      </p:pic>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99" y="0"/>
            <a:ext cx="12191851" cy="6858000"/>
          </a:xfrm>
          <a:prstGeom prst="rect">
            <a:avLst/>
          </a:prstGeom>
        </p:spPr>
      </p:pic>
      <p:sp>
        <p:nvSpPr>
          <p:cNvPr id="5" name="日期占位符 4"/>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21" name="文本占位符 20"/>
          <p:cNvSpPr>
            <a:spLocks noGrp="1"/>
          </p:cNvSpPr>
          <p:nvPr>
            <p:ph type="body" sz="quarter" idx="13"/>
          </p:nvPr>
        </p:nvSpPr>
        <p:spPr>
          <a:xfrm>
            <a:off x="2280217" y="2060002"/>
            <a:ext cx="7457394" cy="457200"/>
          </a:xfrm>
        </p:spPr>
        <p:txBody>
          <a:bodyPr/>
          <a:lstStyle>
            <a:lvl1pPr>
              <a:defRPr b="1">
                <a:solidFill>
                  <a:srgbClr val="80B1C5"/>
                </a:solidFill>
              </a:defRPr>
            </a:lvl1pPr>
          </a:lstStyle>
          <a:p>
            <a:pPr lvl="0"/>
            <a:endParaRPr lang="zh-CN" altLang="en-US" dirty="0"/>
          </a:p>
        </p:txBody>
      </p:sp>
      <p:sp>
        <p:nvSpPr>
          <p:cNvPr id="22" name="文本占位符 20"/>
          <p:cNvSpPr>
            <a:spLocks noGrp="1"/>
          </p:cNvSpPr>
          <p:nvPr>
            <p:ph type="body" sz="quarter" idx="14"/>
          </p:nvPr>
        </p:nvSpPr>
        <p:spPr>
          <a:xfrm>
            <a:off x="2275114" y="4174117"/>
            <a:ext cx="7457394" cy="457200"/>
          </a:xfrm>
        </p:spPr>
        <p:txBody>
          <a:bodyPr/>
          <a:lstStyle>
            <a:lvl1pPr>
              <a:defRPr b="1">
                <a:solidFill>
                  <a:srgbClr val="80B1C5"/>
                </a:solidFill>
              </a:defRPr>
            </a:lvl1pPr>
          </a:lstStyle>
          <a:p>
            <a:pPr lvl="0"/>
            <a:endParaRPr lang="zh-CN" altLang="en-US" dirty="0"/>
          </a:p>
        </p:txBody>
      </p:sp>
      <p:sp>
        <p:nvSpPr>
          <p:cNvPr id="23" name="文本占位符 20"/>
          <p:cNvSpPr>
            <a:spLocks noGrp="1"/>
          </p:cNvSpPr>
          <p:nvPr>
            <p:ph type="body" sz="quarter" idx="15"/>
          </p:nvPr>
        </p:nvSpPr>
        <p:spPr>
          <a:xfrm>
            <a:off x="2275114" y="3104569"/>
            <a:ext cx="7457394" cy="457200"/>
          </a:xfrm>
        </p:spPr>
        <p:txBody>
          <a:bodyPr/>
          <a:lstStyle>
            <a:lvl1pPr>
              <a:defRPr b="1">
                <a:solidFill>
                  <a:srgbClr val="80B1C5"/>
                </a:solidFill>
              </a:defRPr>
            </a:lvl1pPr>
          </a:lstStyle>
          <a:p>
            <a:pPr lvl="0"/>
            <a:endParaRPr lang="zh-CN" altLang="en-US" dirty="0"/>
          </a:p>
        </p:txBody>
      </p:sp>
      <p:sp>
        <p:nvSpPr>
          <p:cNvPr id="25" name="文本占位符 20"/>
          <p:cNvSpPr>
            <a:spLocks noGrp="1"/>
          </p:cNvSpPr>
          <p:nvPr>
            <p:ph type="body" sz="quarter" idx="16"/>
          </p:nvPr>
        </p:nvSpPr>
        <p:spPr>
          <a:xfrm>
            <a:off x="2275114" y="5243665"/>
            <a:ext cx="7457394" cy="457200"/>
          </a:xfrm>
        </p:spPr>
        <p:txBody>
          <a:bodyPr/>
          <a:lstStyle>
            <a:lvl1pPr>
              <a:defRPr b="1">
                <a:solidFill>
                  <a:srgbClr val="80B1C5"/>
                </a:solidFill>
              </a:defRPr>
            </a:lvl1pPr>
          </a:lstStyle>
          <a:p>
            <a:pPr lvl="0"/>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743" y="-419154"/>
            <a:ext cx="13324039" cy="7494864"/>
          </a:xfrm>
          <a:prstGeom prst="rect">
            <a:avLst/>
          </a:prstGeom>
        </p:spPr>
      </p:pic>
      <p:sp>
        <p:nvSpPr>
          <p:cNvPr id="2" name="标题 1"/>
          <p:cNvSpPr>
            <a:spLocks noGrp="1"/>
          </p:cNvSpPr>
          <p:nvPr>
            <p:ph type="title" hasCustomPrompt="1"/>
          </p:nvPr>
        </p:nvSpPr>
        <p:spPr>
          <a:xfrm>
            <a:off x="424543" y="2818151"/>
            <a:ext cx="5932714" cy="777876"/>
          </a:xfrm>
        </p:spPr>
        <p:txBody>
          <a:bodyPr>
            <a:normAutofit/>
          </a:bodyPr>
          <a:lstStyle>
            <a:lvl1pPr>
              <a:defRPr sz="44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单击此处编辑节标题</a:t>
            </a:r>
            <a:endParaRPr lang="zh-CN" altLang="en-US" dirty="0"/>
          </a:p>
        </p:txBody>
      </p:sp>
      <p:sp>
        <p:nvSpPr>
          <p:cNvPr id="3" name="日期占位符 2"/>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12" name="文本占位符 11"/>
          <p:cNvSpPr>
            <a:spLocks noGrp="1"/>
          </p:cNvSpPr>
          <p:nvPr>
            <p:ph type="body" sz="quarter" idx="13" hasCustomPrompt="1"/>
          </p:nvPr>
        </p:nvSpPr>
        <p:spPr>
          <a:xfrm>
            <a:off x="424543" y="3700463"/>
            <a:ext cx="5182281" cy="365125"/>
          </a:xfrm>
        </p:spPr>
        <p:txBody>
          <a:bodyPr/>
          <a:lstStyle>
            <a:lvl1pPr marL="0" indent="0">
              <a:buNone/>
              <a:defRPr sz="2400" b="1">
                <a:solidFill>
                  <a:srgbClr val="FFDF79"/>
                </a:solidFill>
              </a:defRPr>
            </a:lvl1pPr>
          </a:lstStyle>
          <a:p>
            <a:pPr algn="dist"/>
            <a:r>
              <a:rPr lang="zh-CN" altLang="en-US" sz="2800" dirty="0">
                <a:solidFill>
                  <a:srgbClr val="FFDF79"/>
                </a:solidFill>
              </a:rPr>
              <a:t>单击此处编辑内容</a:t>
            </a:r>
            <a:endParaRPr lang="zh-CN" altLang="en-US" sz="2800" dirty="0">
              <a:solidFill>
                <a:srgbClr val="FFDF79"/>
              </a:solidFill>
            </a:endParaRPr>
          </a:p>
          <a:p>
            <a:pPr lvl="4"/>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结束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97" y="0"/>
            <a:ext cx="12233098" cy="6858000"/>
          </a:xfrm>
          <a:prstGeom prst="rect">
            <a:avLst/>
          </a:prstGeom>
        </p:spPr>
      </p:pic>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2" name="半闭框 1"/>
          <p:cNvSpPr/>
          <p:nvPr userDrawn="1"/>
        </p:nvSpPr>
        <p:spPr>
          <a:xfrm rot="8100000">
            <a:off x="-3044147" y="590626"/>
            <a:ext cx="4188183" cy="4188183"/>
          </a:xfrm>
          <a:prstGeom prst="halfFrame">
            <a:avLst>
              <a:gd name="adj1" fmla="val 10686"/>
              <a:gd name="adj2" fmla="val 109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标题 1"/>
          <p:cNvSpPr>
            <a:spLocks noGrp="1"/>
          </p:cNvSpPr>
          <p:nvPr>
            <p:ph type="title" hasCustomPrompt="1"/>
          </p:nvPr>
        </p:nvSpPr>
        <p:spPr>
          <a:xfrm>
            <a:off x="2220686" y="2105247"/>
            <a:ext cx="5689938" cy="684470"/>
          </a:xfrm>
        </p:spPr>
        <p:txBody>
          <a:bodyPr>
            <a:normAutofit/>
          </a:bodyPr>
          <a:lstStyle>
            <a:lvl1pP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单击此处编辑节标题</a:t>
            </a:r>
            <a:endParaRPr lang="zh-CN" altLang="en-US" dirty="0"/>
          </a:p>
        </p:txBody>
      </p:sp>
      <p:sp>
        <p:nvSpPr>
          <p:cNvPr id="15" name="文本占位符 11"/>
          <p:cNvSpPr>
            <a:spLocks noGrp="1"/>
          </p:cNvSpPr>
          <p:nvPr>
            <p:ph type="body" sz="quarter" idx="13" hasCustomPrompt="1"/>
          </p:nvPr>
        </p:nvSpPr>
        <p:spPr>
          <a:xfrm>
            <a:off x="2220686" y="2926241"/>
            <a:ext cx="5689938" cy="365125"/>
          </a:xfrm>
        </p:spPr>
        <p:txBody>
          <a:bodyPr/>
          <a:lstStyle>
            <a:lvl1pPr marL="0" indent="0">
              <a:buNone/>
              <a:defRPr sz="2400" b="1">
                <a:solidFill>
                  <a:srgbClr val="FFDF79"/>
                </a:solidFill>
              </a:defRPr>
            </a:lvl1pPr>
          </a:lstStyle>
          <a:p>
            <a:pPr algn="dist"/>
            <a:r>
              <a:rPr lang="zh-CN" altLang="en-US" sz="2800" dirty="0">
                <a:solidFill>
                  <a:srgbClr val="FFDF79"/>
                </a:solidFill>
              </a:rPr>
              <a:t>单击此处编辑内容</a:t>
            </a:r>
            <a:endParaRPr lang="zh-CN" altLang="en-US" sz="2800" dirty="0">
              <a:solidFill>
                <a:srgbClr val="FFDF79"/>
              </a:solidFill>
            </a:endParaRPr>
          </a:p>
          <a:p>
            <a:pPr lvl="4"/>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851" cy="6858000"/>
          </a:xfrm>
          <a:prstGeom prst="rect">
            <a:avLst/>
          </a:prstGeom>
          <a:solidFill>
            <a:srgbClr val="FFFFFF"/>
          </a:solidFill>
        </p:spPr>
      </p:pic>
      <p:sp>
        <p:nvSpPr>
          <p:cNvPr id="2" name="标题 1"/>
          <p:cNvSpPr>
            <a:spLocks noGrp="1"/>
          </p:cNvSpPr>
          <p:nvPr>
            <p:ph type="title"/>
          </p:nvPr>
        </p:nvSpPr>
        <p:spPr>
          <a:xfrm>
            <a:off x="2275115" y="523081"/>
            <a:ext cx="8316685" cy="779463"/>
          </a:xfrm>
        </p:spPr>
        <p:txBody>
          <a:bodyPr>
            <a:normAutofit/>
          </a:bodyPr>
          <a:lstStyle>
            <a:lvl1pPr>
              <a:defRPr sz="3600" b="0">
                <a:solidFill>
                  <a:srgbClr val="FCCF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1426029" y="1825625"/>
            <a:ext cx="9165771" cy="4351338"/>
          </a:xfrm>
        </p:spPr>
        <p:txBody>
          <a:bodyPr/>
          <a:lstStyle/>
          <a:p>
            <a:pPr lvl="0"/>
            <a:r>
              <a:rPr lang="zh-CN" altLang="en-US" dirty="0"/>
              <a:t>单击此处编辑内容</a:t>
            </a:r>
            <a:endParaRPr lang="zh-CN" altLang="en-US" dirty="0"/>
          </a:p>
        </p:txBody>
      </p:sp>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10" name="标题 1"/>
          <p:cNvSpPr>
            <a:spLocks noGrp="1"/>
          </p:cNvSpPr>
          <p:nvPr>
            <p:ph type="title"/>
          </p:nvPr>
        </p:nvSpPr>
        <p:spPr>
          <a:xfrm>
            <a:off x="2275115" y="523081"/>
            <a:ext cx="8316685" cy="779463"/>
          </a:xfrm>
        </p:spPr>
        <p:txBody>
          <a:bodyPr>
            <a:normAutofit/>
          </a:bodyPr>
          <a:lstStyle>
            <a:lvl1pPr>
              <a:defRPr sz="3600" b="0">
                <a:solidFill>
                  <a:srgbClr val="FCCF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 y="0"/>
            <a:ext cx="12191851"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 y="0"/>
            <a:ext cx="12191851" cy="6858000"/>
          </a:xfrm>
          <a:prstGeom prst="rect">
            <a:avLst/>
          </a:prstGeom>
        </p:spPr>
      </p:pic>
      <p:sp>
        <p:nvSpPr>
          <p:cNvPr id="3" name="日期占位符 2"/>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8" name="标题 1"/>
          <p:cNvSpPr>
            <a:spLocks noGrp="1"/>
          </p:cNvSpPr>
          <p:nvPr>
            <p:ph type="title"/>
          </p:nvPr>
        </p:nvSpPr>
        <p:spPr>
          <a:xfrm>
            <a:off x="2275115" y="523081"/>
            <a:ext cx="8316685" cy="779463"/>
          </a:xfrm>
        </p:spPr>
        <p:txBody>
          <a:bodyPr>
            <a:normAutofit/>
          </a:bodyPr>
          <a:lstStyle>
            <a:lvl1pPr>
              <a:defRPr sz="3600" b="0">
                <a:solidFill>
                  <a:srgbClr val="FCCF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2" name="内容占位符 21"/>
          <p:cNvSpPr>
            <a:spLocks noGrp="1"/>
          </p:cNvSpPr>
          <p:nvPr>
            <p:ph sz="quarter" idx="13" hasCustomPrompt="1"/>
          </p:nvPr>
        </p:nvSpPr>
        <p:spPr>
          <a:xfrm>
            <a:off x="2275115" y="1787311"/>
            <a:ext cx="4619821" cy="508573"/>
          </a:xfrm>
        </p:spPr>
        <p:txBody>
          <a:bodyPr/>
          <a:lstStyle>
            <a:lvl1pPr marL="0" indent="0" algn="r">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
        <p:nvSpPr>
          <p:cNvPr id="23" name="内容占位符 21"/>
          <p:cNvSpPr>
            <a:spLocks noGrp="1"/>
          </p:cNvSpPr>
          <p:nvPr>
            <p:ph sz="quarter" idx="14" hasCustomPrompt="1"/>
          </p:nvPr>
        </p:nvSpPr>
        <p:spPr>
          <a:xfrm>
            <a:off x="2275115" y="3947045"/>
            <a:ext cx="4619821" cy="508573"/>
          </a:xfrm>
        </p:spPr>
        <p:txBody>
          <a:bodyPr/>
          <a:lstStyle>
            <a:lvl1pPr marL="0" indent="0" algn="r">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
        <p:nvSpPr>
          <p:cNvPr id="24" name="内容占位符 21"/>
          <p:cNvSpPr>
            <a:spLocks noGrp="1"/>
          </p:cNvSpPr>
          <p:nvPr>
            <p:ph sz="quarter" idx="15" hasCustomPrompt="1"/>
          </p:nvPr>
        </p:nvSpPr>
        <p:spPr>
          <a:xfrm>
            <a:off x="5276804" y="2872872"/>
            <a:ext cx="4619821" cy="508573"/>
          </a:xfrm>
        </p:spPr>
        <p:txBody>
          <a:bodyPr/>
          <a:lstStyle>
            <a:lvl1pPr marL="0" indent="0" algn="l">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
        <p:nvSpPr>
          <p:cNvPr id="29" name="内容占位符 21"/>
          <p:cNvSpPr>
            <a:spLocks noGrp="1"/>
          </p:cNvSpPr>
          <p:nvPr>
            <p:ph sz="quarter" idx="16" hasCustomPrompt="1"/>
          </p:nvPr>
        </p:nvSpPr>
        <p:spPr>
          <a:xfrm>
            <a:off x="5276804" y="5032606"/>
            <a:ext cx="4619821" cy="508573"/>
          </a:xfrm>
        </p:spPr>
        <p:txBody>
          <a:bodyPr/>
          <a:lstStyle>
            <a:lvl1pPr marL="0" indent="0" algn="l">
              <a:buNone/>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97" y="0"/>
            <a:ext cx="12233098" cy="6858000"/>
          </a:xfrm>
          <a:prstGeom prst="rect">
            <a:avLst/>
          </a:prstGeom>
        </p:spPr>
      </p:pic>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97" y="0"/>
            <a:ext cx="12233098" cy="6858000"/>
          </a:xfrm>
          <a:prstGeom prst="rect">
            <a:avLst/>
          </a:prstGeom>
        </p:spPr>
      </p:pic>
      <p:sp>
        <p:nvSpPr>
          <p:cNvPr id="2" name="标题 1"/>
          <p:cNvSpPr>
            <a:spLocks noGrp="1"/>
          </p:cNvSpPr>
          <p:nvPr>
            <p:ph type="ctrTitle" hasCustomPrompt="1"/>
          </p:nvPr>
        </p:nvSpPr>
        <p:spPr>
          <a:xfrm>
            <a:off x="707571" y="1498600"/>
            <a:ext cx="8251372" cy="1006475"/>
          </a:xfrm>
        </p:spPr>
        <p:txBody>
          <a:bodyPr anchor="b"/>
          <a:lstStyle>
            <a:lvl1pPr algn="l">
              <a:defRPr sz="6000" b="1">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707571" y="2601119"/>
            <a:ext cx="8251372" cy="490424"/>
          </a:xfrm>
        </p:spPr>
        <p:txBody>
          <a:bodyPr>
            <a:noAutofit/>
          </a:bodyPr>
          <a:lstStyle>
            <a:lvl1pPr marL="0" indent="0" algn="l">
              <a:buNone/>
              <a:defRPr sz="3200" b="1">
                <a:solidFill>
                  <a:srgbClr val="FCCF5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nvPr>
        </p:nvSpPr>
        <p:spPr/>
        <p:txBody>
          <a:bodyPr/>
          <a:lstStyle/>
          <a:p>
            <a:fld id="{EFAB7C9D-A572-4C15-8776-F33DCB6FD3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8F1D5A-5A0A-4395-B9CD-3D4DB26365F1}" type="slidenum">
              <a:rPr lang="zh-CN" altLang="en-US" smtClean="0"/>
            </a:fld>
            <a:endParaRPr lang="zh-CN" altLang="en-US"/>
          </a:p>
        </p:txBody>
      </p:sp>
      <p:sp>
        <p:nvSpPr>
          <p:cNvPr id="10" name="内容占位符 9"/>
          <p:cNvSpPr>
            <a:spLocks noGrp="1"/>
          </p:cNvSpPr>
          <p:nvPr>
            <p:ph sz="quarter" idx="13" hasCustomPrompt="1"/>
          </p:nvPr>
        </p:nvSpPr>
        <p:spPr>
          <a:xfrm>
            <a:off x="707570" y="3183788"/>
            <a:ext cx="3722915" cy="365125"/>
          </a:xfrm>
        </p:spPr>
        <p:txBody>
          <a:bodyPr>
            <a:normAutofit/>
          </a:bodyPr>
          <a:lstStyle>
            <a:lvl1pPr marL="0" indent="0">
              <a:buNone/>
              <a:defRPr sz="20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单击此处编辑内容</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AB7C9D-A572-4C15-8776-F33DCB6FD37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F1D5A-5A0A-4395-B9CD-3D4DB26365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AB7C9D-A572-4C15-8776-F33DCB6FD37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F1D5A-5A0A-4395-B9CD-3D4DB26365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581" y="1498600"/>
            <a:ext cx="8251372" cy="1006475"/>
          </a:xfrm>
        </p:spPr>
        <p:txBody>
          <a:bodyPr>
            <a:normAutofit fontScale="90000"/>
          </a:bodyPr>
          <a:lstStyle/>
          <a:p>
            <a:r>
              <a:rPr lang="zh-CN" altLang="en-US" sz="6600" dirty="0">
                <a:latin typeface="Times New Roman" panose="02020603050405020304" charset="0"/>
              </a:rPr>
              <a:t>英语论文写作</a:t>
            </a:r>
            <a:r>
              <a:rPr lang="zh-CN" altLang="en-US" sz="6600" dirty="0">
                <a:latin typeface="Times New Roman" panose="02020603050405020304" charset="0"/>
              </a:rPr>
              <a:t>分享</a:t>
            </a:r>
            <a:endParaRPr lang="zh-CN" altLang="en-US" sz="6600" dirty="0">
              <a:latin typeface="Times New Roman" panose="02020603050405020304" charset="0"/>
            </a:endParaRPr>
          </a:p>
        </p:txBody>
      </p:sp>
      <p:sp>
        <p:nvSpPr>
          <p:cNvPr id="5" name="副标题 4"/>
          <p:cNvSpPr>
            <a:spLocks noGrp="1"/>
          </p:cNvSpPr>
          <p:nvPr>
            <p:ph type="subTitle" idx="1"/>
          </p:nvPr>
        </p:nvSpPr>
        <p:spPr>
          <a:xfrm>
            <a:off x="915216" y="2646045"/>
            <a:ext cx="8251372" cy="490424"/>
          </a:xfrm>
        </p:spPr>
        <p:txBody>
          <a:bodyPr/>
          <a:lstStyle/>
          <a:p>
            <a:r>
              <a:rPr lang="zh-CN" altLang="en-US" dirty="0">
                <a:latin typeface="Times New Roman" panose="02020603050405020304" charset="0"/>
                <a:ea typeface="微软雅黑" panose="020B0503020204020204" pitchFamily="34" charset="-122"/>
              </a:rPr>
              <a:t>科技</a:t>
            </a:r>
            <a:r>
              <a:rPr lang="zh-CN" altLang="en-US" dirty="0">
                <a:latin typeface="Times New Roman" panose="02020603050405020304" charset="0"/>
                <a:ea typeface="微软雅黑" panose="020B0503020204020204" pitchFamily="34" charset="-122"/>
              </a:rPr>
              <a:t>论文写作</a:t>
            </a:r>
            <a:endParaRPr lang="zh-CN" altLang="en-US" dirty="0">
              <a:latin typeface="Times New Roman" panose="02020603050405020304" charset="0"/>
              <a:ea typeface="微软雅黑" panose="020B0503020204020204" pitchFamily="34" charset="-122"/>
            </a:endParaRPr>
          </a:p>
        </p:txBody>
      </p:sp>
      <p:sp>
        <p:nvSpPr>
          <p:cNvPr id="6" name="内容占位符 5"/>
          <p:cNvSpPr>
            <a:spLocks noGrp="1"/>
          </p:cNvSpPr>
          <p:nvPr>
            <p:ph sz="quarter" idx="13"/>
          </p:nvPr>
        </p:nvSpPr>
        <p:spPr>
          <a:xfrm>
            <a:off x="1922326" y="3528264"/>
            <a:ext cx="3722915" cy="365125"/>
          </a:xfrm>
        </p:spPr>
        <p:txBody>
          <a:bodyPr>
            <a:noAutofit/>
          </a:bodyPr>
          <a:lstStyle/>
          <a:p>
            <a:pPr algn="r"/>
            <a:r>
              <a:rPr lang="en-US" altLang="zh-CN" sz="2300" dirty="0">
                <a:latin typeface="Times New Roman" panose="02020603050405020304" charset="0"/>
              </a:rPr>
              <a:t>——</a:t>
            </a:r>
            <a:r>
              <a:rPr lang="zh-CN" altLang="en-US" sz="2300" dirty="0">
                <a:latin typeface="Times New Roman" panose="02020603050405020304" charset="0"/>
              </a:rPr>
              <a:t>宋雨洁</a:t>
            </a:r>
            <a:endParaRPr lang="zh-CN" altLang="en-US" sz="2300" dirty="0">
              <a:latin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论文的组成部分</a:t>
            </a:r>
            <a:endParaRPr lang="zh-CN" altLang="en-US">
              <a:latin typeface="Times New Roman" panose="02020603050405020304" charset="0"/>
            </a:endParaRPr>
          </a:p>
        </p:txBody>
      </p:sp>
      <p:sp>
        <p:nvSpPr>
          <p:cNvPr id="3" name="内容占位符 2"/>
          <p:cNvSpPr>
            <a:spLocks noGrp="1"/>
          </p:cNvSpPr>
          <p:nvPr>
            <p:ph idx="1"/>
          </p:nvPr>
        </p:nvSpPr>
        <p:spPr>
          <a:xfrm>
            <a:off x="767080" y="1670050"/>
            <a:ext cx="4280535" cy="4351655"/>
          </a:xfrm>
        </p:spPr>
        <p:txBody>
          <a:bodyPr>
            <a:normAutofit lnSpcReduction="10000"/>
          </a:bodyPr>
          <a:p>
            <a:pPr fontAlgn="auto">
              <a:lnSpc>
                <a:spcPct val="150000"/>
              </a:lnSpc>
            </a:pPr>
            <a:r>
              <a:rPr lang="zh-CN" altLang="en-US">
                <a:solidFill>
                  <a:schemeClr val="tx2"/>
                </a:solidFill>
                <a:latin typeface="Times New Roman" panose="02020603050405020304" charset="0"/>
                <a:ea typeface="微软雅黑" panose="020B0503020204020204" pitchFamily="34" charset="-122"/>
              </a:rPr>
              <a:t>Title(标题)</a:t>
            </a:r>
            <a:endParaRPr lang="zh-CN" altLang="en-US">
              <a:solidFill>
                <a:schemeClr val="tx2"/>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2"/>
                </a:solidFill>
                <a:latin typeface="Times New Roman" panose="02020603050405020304" charset="0"/>
                <a:ea typeface="微软雅黑" panose="020B0503020204020204" pitchFamily="34" charset="-122"/>
              </a:rPr>
              <a:t>Abstract(摘要)</a:t>
            </a:r>
            <a:endParaRPr lang="zh-CN" altLang="en-US">
              <a:solidFill>
                <a:schemeClr val="tx2"/>
              </a:solidFill>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Keywords(关键词)</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Table of contents(目录)</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Nomenclature(术语表)</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solidFill>
                  <a:schemeClr val="tx2"/>
                </a:solidFill>
                <a:latin typeface="Times New Roman" panose="02020603050405020304" charset="0"/>
                <a:ea typeface="微软雅黑" panose="020B0503020204020204" pitchFamily="34" charset="-122"/>
              </a:rPr>
              <a:t>Introduction(引言)</a:t>
            </a:r>
            <a:endParaRPr lang="zh-CN" altLang="en-US">
              <a:solidFill>
                <a:schemeClr val="tx2"/>
              </a:solidFill>
              <a:latin typeface="Times New Roman" panose="02020603050405020304" charset="0"/>
              <a:ea typeface="微软雅黑" panose="020B0503020204020204" pitchFamily="34" charset="-122"/>
            </a:endParaRPr>
          </a:p>
          <a:p>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p:txBody>
      </p:sp>
      <p:sp>
        <p:nvSpPr>
          <p:cNvPr id="4" name="文本框 3"/>
          <p:cNvSpPr txBox="1"/>
          <p:nvPr/>
        </p:nvSpPr>
        <p:spPr>
          <a:xfrm>
            <a:off x="5047615" y="1243330"/>
            <a:ext cx="5760720" cy="5384800"/>
          </a:xfrm>
          <a:prstGeom prst="rect">
            <a:avLst/>
          </a:prstGeom>
          <a:noFill/>
        </p:spPr>
        <p:txBody>
          <a:bodyPr wrap="square" rtlCol="0">
            <a:spAutoFit/>
          </a:bodyPr>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Method(方法)</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Results(结果)</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Discussion(讨论)</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7030A0"/>
                </a:solidFill>
                <a:latin typeface="Times New Roman" panose="02020603050405020304" charset="0"/>
                <a:ea typeface="微软雅黑" panose="020B0503020204020204" pitchFamily="34" charset="-122"/>
              </a:rPr>
              <a:t>Conclusion(结论)</a:t>
            </a:r>
            <a:endParaRPr lang="zh-CN" altLang="en-US" sz="2800">
              <a:solidFill>
                <a:srgbClr val="7030A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Acknowledgement(致谢)</a:t>
            </a:r>
            <a:endParaRPr lang="zh-CN" altLang="en-US" sz="2800">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Reference(参考文献)</a:t>
            </a:r>
            <a:endParaRPr lang="zh-CN" altLang="en-US" sz="2800">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Appendix(附录)</a:t>
            </a:r>
            <a:endParaRPr lang="zh-CN" altLang="en-US" sz="2800">
              <a:latin typeface="Times New Roman" panose="02020603050405020304" charset="0"/>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作者</a:t>
            </a:r>
            <a:r>
              <a:rPr lang="zh-CN" altLang="en-US">
                <a:latin typeface="Times New Roman" panose="02020603050405020304" charset="0"/>
              </a:rPr>
              <a:t>信息格式</a:t>
            </a:r>
            <a:endParaRPr lang="zh-CN" altLang="en-US">
              <a:latin typeface="Times New Roman" panose="02020603050405020304" charset="0"/>
            </a:endParaRPr>
          </a:p>
        </p:txBody>
      </p:sp>
      <p:sp>
        <p:nvSpPr>
          <p:cNvPr id="3" name="内容占位符 2"/>
          <p:cNvSpPr>
            <a:spLocks noGrp="1"/>
          </p:cNvSpPr>
          <p:nvPr>
            <p:ph idx="1"/>
          </p:nvPr>
        </p:nvSpPr>
        <p:spPr>
          <a:xfrm>
            <a:off x="977265" y="2191385"/>
            <a:ext cx="9165590" cy="2269490"/>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格式可能因论文发表的目标期刊而异。因此，在为目标期刊投稿之前，作者应该研究该</a:t>
            </a:r>
            <a:r>
              <a:rPr lang="en-US" altLang="zh-CN">
                <a:solidFill>
                  <a:srgbClr val="FF0000"/>
                </a:solidFill>
                <a:latin typeface="Times New Roman" panose="02020603050405020304" charset="0"/>
                <a:ea typeface="微软雅黑" panose="020B0503020204020204" pitchFamily="34" charset="-122"/>
              </a:rPr>
              <a:t>特定期刊的格式和要求</a:t>
            </a:r>
            <a:r>
              <a:rPr lang="en-US" altLang="zh-CN">
                <a:latin typeface="Times New Roman" panose="02020603050405020304" charset="0"/>
                <a:ea typeface="微软雅黑" panose="020B0503020204020204" pitchFamily="34" charset="-122"/>
              </a:rPr>
              <a:t>。</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写好论文的</a:t>
            </a:r>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977265" y="2191385"/>
            <a:ext cx="9165590" cy="2269490"/>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多读多看；平时阅读文献时，</a:t>
            </a:r>
            <a:r>
              <a:rPr lang="zh-CN" altLang="en-US">
                <a:solidFill>
                  <a:srgbClr val="FF0000"/>
                </a:solidFill>
                <a:latin typeface="Times New Roman" panose="02020603050405020304" charset="0"/>
                <a:ea typeface="微软雅黑" panose="020B0503020204020204" pitchFamily="34" charset="-122"/>
              </a:rPr>
              <a:t>学习优秀论文</a:t>
            </a:r>
            <a:r>
              <a:rPr lang="zh-CN" altLang="en-US">
                <a:latin typeface="Times New Roman" panose="02020603050405020304" charset="0"/>
                <a:ea typeface="微软雅黑" panose="020B0503020204020204" pitchFamily="34" charset="-122"/>
              </a:rPr>
              <a:t>的</a:t>
            </a:r>
            <a:r>
              <a:rPr lang="zh-CN" altLang="en-US">
                <a:latin typeface="Times New Roman" panose="02020603050405020304" charset="0"/>
                <a:ea typeface="微软雅黑" panose="020B0503020204020204" pitchFamily="34" charset="-122"/>
              </a:rPr>
              <a:t>写法</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亲身</a:t>
            </a:r>
            <a:r>
              <a:rPr lang="zh-CN" altLang="en-US">
                <a:solidFill>
                  <a:srgbClr val="FF0000"/>
                </a:solidFill>
                <a:latin typeface="Times New Roman" panose="02020603050405020304" charset="0"/>
                <a:ea typeface="微软雅黑" panose="020B0503020204020204" pitchFamily="34" charset="-122"/>
              </a:rPr>
              <a:t>实践</a:t>
            </a:r>
            <a:r>
              <a:rPr lang="zh-CN" altLang="en-US">
                <a:latin typeface="Times New Roman" panose="02020603050405020304" charset="0"/>
                <a:ea typeface="微软雅黑" panose="020B0503020204020204" pitchFamily="34" charset="-122"/>
              </a:rPr>
              <a:t>，</a:t>
            </a:r>
            <a:r>
              <a:rPr lang="zh-CN" altLang="en-US">
                <a:latin typeface="Times New Roman" panose="02020603050405020304" charset="0"/>
                <a:ea typeface="微软雅黑" panose="020B0503020204020204" pitchFamily="34" charset="-122"/>
              </a:rPr>
              <a:t>熟能生巧。</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917110" y="2193242"/>
            <a:ext cx="10515600" cy="1235757"/>
          </a:xfrm>
        </p:spPr>
        <p:txBody>
          <a:bodyPr>
            <a:normAutofit fontScale="90000"/>
          </a:bodyPr>
          <a:lstStyle/>
          <a:p>
            <a:r>
              <a:rPr lang="zh-CN" altLang="en-US" sz="7200" b="1" dirty="0">
                <a:solidFill>
                  <a:schemeClr val="bg1"/>
                </a:solidFill>
                <a:latin typeface="Times New Roman" panose="02020603050405020304" charset="0"/>
                <a:ea typeface="微软雅黑" panose="020B0503020204020204" pitchFamily="34" charset="-122"/>
              </a:rPr>
              <a:t>谢谢观看</a:t>
            </a:r>
            <a:endParaRPr lang="zh-CN" altLang="en-US" sz="7200" b="1" dirty="0">
              <a:solidFill>
                <a:schemeClr val="bg1"/>
              </a:solidFill>
              <a:latin typeface="Times New Roman" panose="02020603050405020304" charset="0"/>
              <a:ea typeface="微软雅黑" panose="020B0503020204020204" pitchFamily="34" charset="-122"/>
            </a:endParaRPr>
          </a:p>
        </p:txBody>
      </p:sp>
      <p:sp>
        <p:nvSpPr>
          <p:cNvPr id="5" name="文本占位符 4"/>
          <p:cNvSpPr>
            <a:spLocks noGrp="1"/>
          </p:cNvSpPr>
          <p:nvPr>
            <p:ph type="body" idx="4294967295"/>
          </p:nvPr>
        </p:nvSpPr>
        <p:spPr>
          <a:xfrm>
            <a:off x="1917110" y="3429000"/>
            <a:ext cx="3732576" cy="614816"/>
          </a:xfrm>
        </p:spPr>
        <p:txBody>
          <a:bodyPr>
            <a:normAutofit fontScale="90000"/>
          </a:bodyPr>
          <a:lstStyle/>
          <a:p>
            <a:pPr marL="0" indent="0" algn="dist">
              <a:buNone/>
            </a:pPr>
            <a:r>
              <a:rPr lang="en-US" altLang="zh-CN" sz="4000" b="1" dirty="0">
                <a:solidFill>
                  <a:srgbClr val="FCCF5E"/>
                </a:solidFill>
                <a:latin typeface="Times New Roman" panose="02020603050405020304" charset="0"/>
                <a:ea typeface="微软雅黑" panose="020B0503020204020204" pitchFamily="34" charset="-122"/>
              </a:rPr>
              <a:t>THANKS</a:t>
            </a:r>
            <a:endParaRPr lang="en-US" altLang="zh-CN" sz="4000" b="1" dirty="0">
              <a:solidFill>
                <a:srgbClr val="FCCF5E"/>
              </a:solidFill>
              <a:latin typeface="Times New Roman" panose="02020603050405020304" charset="0"/>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论文的组成部分</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Conclusion是对全文内容或有关研究课题进行的总体性讨论。它具有</a:t>
            </a:r>
            <a:r>
              <a:rPr lang="zh-CN" altLang="en-US">
                <a:solidFill>
                  <a:srgbClr val="FF0000"/>
                </a:solidFill>
                <a:latin typeface="Times New Roman" panose="02020603050405020304" charset="0"/>
                <a:ea typeface="微软雅黑" panose="020B0503020204020204" pitchFamily="34" charset="-122"/>
              </a:rPr>
              <a:t>严密的科学性和客观性</a:t>
            </a:r>
            <a:r>
              <a:rPr lang="zh-CN" altLang="en-US">
                <a:latin typeface="Times New Roman" panose="02020603050405020304" charset="0"/>
                <a:ea typeface="微软雅黑" panose="020B0503020204020204" pitchFamily="34" charset="-122"/>
              </a:rPr>
              <a:t>，反映一个研究课题的价值，同时提出以后的研究方向。</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charset="0"/>
              </a:rPr>
              <a:t>各部分特点及写法</a:t>
            </a:r>
            <a:endParaRPr lang="zh-CN" altLang="en-US" dirty="0">
              <a:latin typeface="Times New Roman" panose="02020603050405020304" charset="0"/>
            </a:endParaRPr>
          </a:p>
        </p:txBody>
      </p:sp>
      <p:sp>
        <p:nvSpPr>
          <p:cNvPr id="3" name="文本占位符 2"/>
          <p:cNvSpPr>
            <a:spLocks noGrp="1"/>
          </p:cNvSpPr>
          <p:nvPr>
            <p:ph type="body" sz="quarter" idx="13"/>
          </p:nvPr>
        </p:nvSpPr>
        <p:spPr>
          <a:xfrm>
            <a:off x="2220686" y="2968487"/>
            <a:ext cx="5041505" cy="460513"/>
          </a:xfrm>
        </p:spPr>
        <p:txBody>
          <a:bodyPr>
            <a:normAutofit fontScale="90000"/>
          </a:bodyPr>
          <a:lstStyle/>
          <a:p>
            <a:pPr algn="dist"/>
            <a:r>
              <a:rPr lang="zh-CN" altLang="en-US" dirty="0">
                <a:latin typeface="Times New Roman" panose="02020603050405020304" charset="0"/>
                <a:ea typeface="微软雅黑" panose="020B0503020204020204" pitchFamily="34" charset="-122"/>
              </a:rPr>
              <a:t>讲解如何写好各个组成部分</a:t>
            </a:r>
            <a:endParaRPr lang="zh-CN" altLang="en-US" dirty="0">
              <a:latin typeface="Times New Roman" panose="02020603050405020304" charset="0"/>
              <a:ea typeface="微软雅黑" panose="020B0503020204020204" pitchFamily="34" charset="-122"/>
            </a:endParaRPr>
          </a:p>
        </p:txBody>
      </p:sp>
      <p:sp>
        <p:nvSpPr>
          <p:cNvPr id="4" name="文本框 3"/>
          <p:cNvSpPr txBox="1"/>
          <p:nvPr/>
        </p:nvSpPr>
        <p:spPr>
          <a:xfrm>
            <a:off x="49619" y="2339362"/>
            <a:ext cx="741680" cy="768350"/>
          </a:xfrm>
          <a:prstGeom prst="rect">
            <a:avLst/>
          </a:prstGeom>
          <a:noFill/>
        </p:spPr>
        <p:txBody>
          <a:bodyPr wrap="none" rtlCol="0">
            <a:spAutoFit/>
          </a:bodyPr>
          <a:lstStyle/>
          <a:p>
            <a:r>
              <a:rPr lang="en-US" altLang="zh-CN" sz="4400" b="1" dirty="0">
                <a:solidFill>
                  <a:schemeClr val="bg1"/>
                </a:solidFill>
                <a:latin typeface="Times New Roman" panose="02020603050405020304" charset="0"/>
                <a:ea typeface="微软雅黑" panose="020B0503020204020204" pitchFamily="34" charset="-122"/>
              </a:rPr>
              <a:t>02</a:t>
            </a:r>
            <a:endParaRPr lang="en-US" altLang="zh-CN" sz="4400" b="1" dirty="0">
              <a:solidFill>
                <a:schemeClr val="bg1"/>
              </a:solidFill>
              <a:latin typeface="Times New Roman" panose="02020603050405020304" charset="0"/>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972185" y="2817495"/>
            <a:ext cx="2890520" cy="777875"/>
          </a:xfrm>
        </p:spPr>
        <p:txBody>
          <a:bodyPr>
            <a:normAutofit/>
          </a:bodyPr>
          <a:lstStyle/>
          <a:p>
            <a:pPr algn="ctr"/>
            <a:r>
              <a:rPr lang="en-US" altLang="zh-CN" dirty="0">
                <a:latin typeface="Times New Roman" panose="02020603050405020304" charset="0"/>
              </a:rPr>
              <a:t>title</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本节探讨标题的语言特点及写法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标题</a:t>
            </a:r>
            <a:endParaRPr lang="zh-CN" altLang="en-US">
              <a:latin typeface="Times New Roman" panose="02020603050405020304" charset="0"/>
            </a:endParaRPr>
          </a:p>
        </p:txBody>
      </p:sp>
      <p:sp>
        <p:nvSpPr>
          <p:cNvPr id="3" name="内容占位符 2"/>
          <p:cNvSpPr>
            <a:spLocks noGrp="1"/>
          </p:cNvSpPr>
          <p:nvPr>
            <p:ph idx="1"/>
          </p:nvPr>
        </p:nvSpPr>
        <p:spPr>
          <a:xfrm>
            <a:off x="940435" y="1825625"/>
            <a:ext cx="9651365" cy="4351655"/>
          </a:xfrm>
        </p:spPr>
        <p:txBody>
          <a:bodyPr/>
          <a:p>
            <a:pPr marL="0" indent="0" fontAlgn="auto">
              <a:lnSpc>
                <a:spcPct val="150000"/>
              </a:lnSpc>
              <a:buNone/>
            </a:pPr>
            <a:r>
              <a:rPr lang="en-US" altLang="zh-CN" sz="2400">
                <a:latin typeface="Times New Roman" panose="02020603050405020304" charset="0"/>
                <a:ea typeface="微软雅黑" panose="020B0503020204020204" pitchFamily="34" charset="-122"/>
              </a:rPr>
              <a:t>	</a:t>
            </a:r>
            <a:r>
              <a:rPr lang="zh-CN" altLang="en-US" sz="2400">
                <a:latin typeface="Times New Roman" panose="02020603050405020304" charset="0"/>
                <a:ea typeface="微软雅黑" panose="020B0503020204020204" pitchFamily="34" charset="-122"/>
              </a:rPr>
              <a:t>论文标题是全文内容的缩影。</a:t>
            </a:r>
            <a:endParaRPr lang="zh-CN" altLang="en-US" sz="2400">
              <a:latin typeface="Times New Roman" panose="02020603050405020304" charset="0"/>
              <a:ea typeface="微软雅黑" panose="020B0503020204020204" pitchFamily="34" charset="-122"/>
            </a:endParaRPr>
          </a:p>
          <a:p>
            <a:pPr marL="0" indent="0" fontAlgn="auto">
              <a:lnSpc>
                <a:spcPct val="150000"/>
              </a:lnSpc>
              <a:buNone/>
            </a:pPr>
            <a:r>
              <a:rPr lang="en-US" altLang="zh-CN" sz="2400">
                <a:latin typeface="Times New Roman" panose="02020603050405020304" charset="0"/>
                <a:ea typeface="微软雅黑" panose="020B0503020204020204" pitchFamily="34" charset="-122"/>
              </a:rPr>
              <a:t>	</a:t>
            </a:r>
            <a:r>
              <a:rPr lang="zh-CN" altLang="en-US" sz="2400">
                <a:latin typeface="Times New Roman" panose="02020603050405020304" charset="0"/>
                <a:ea typeface="微软雅黑" panose="020B0503020204020204" pitchFamily="34" charset="-122"/>
              </a:rPr>
              <a:t>读者通过标题便能够预测论文的主要内容和作者的意图，从而决定是否阅读全文。</a:t>
            </a:r>
            <a:endParaRPr lang="zh-CN" altLang="en-US" sz="2400">
              <a:latin typeface="Times New Roman" panose="02020603050405020304" charset="0"/>
              <a:ea typeface="微软雅黑" panose="020B0503020204020204" pitchFamily="34" charset="-122"/>
            </a:endParaRPr>
          </a:p>
          <a:p>
            <a:pPr marL="0" indent="0" fontAlgn="auto">
              <a:lnSpc>
                <a:spcPct val="150000"/>
              </a:lnSpc>
              <a:buNone/>
            </a:pPr>
            <a:r>
              <a:rPr lang="en-US" altLang="zh-CN" sz="2400">
                <a:latin typeface="Times New Roman" panose="02020603050405020304" charset="0"/>
                <a:ea typeface="微软雅黑" panose="020B0503020204020204" pitchFamily="34" charset="-122"/>
              </a:rPr>
              <a:t>	</a:t>
            </a:r>
            <a:r>
              <a:rPr lang="zh-CN" altLang="en-US" sz="2400">
                <a:latin typeface="Times New Roman" panose="02020603050405020304" charset="0"/>
                <a:ea typeface="微软雅黑" panose="020B0503020204020204" pitchFamily="34" charset="-122"/>
              </a:rPr>
              <a:t>因此，为了使文章赢得有关领域里众多的读者，论文的标题必须用</a:t>
            </a:r>
            <a:r>
              <a:rPr lang="zh-CN" altLang="en-US" sz="2400">
                <a:solidFill>
                  <a:srgbClr val="FF0000"/>
                </a:solidFill>
                <a:latin typeface="Times New Roman" panose="02020603050405020304" charset="0"/>
                <a:ea typeface="微软雅黑" panose="020B0503020204020204" pitchFamily="34" charset="-122"/>
              </a:rPr>
              <a:t>最精炼的语言</a:t>
            </a:r>
            <a:r>
              <a:rPr lang="zh-CN" altLang="en-US" sz="2400">
                <a:latin typeface="Times New Roman" panose="02020603050405020304" charset="0"/>
                <a:ea typeface="微软雅黑" panose="020B0503020204020204" pitchFamily="34" charset="-122"/>
              </a:rPr>
              <a:t>恰如其分地</a:t>
            </a:r>
            <a:r>
              <a:rPr lang="zh-CN" altLang="en-US" sz="2400">
                <a:solidFill>
                  <a:srgbClr val="FF0000"/>
                </a:solidFill>
                <a:latin typeface="Times New Roman" panose="02020603050405020304" charset="0"/>
                <a:ea typeface="微软雅黑" panose="020B0503020204020204" pitchFamily="34" charset="-122"/>
              </a:rPr>
              <a:t>体现全文的主题和核心</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513205" y="1346835"/>
            <a:ext cx="9165590" cy="5313680"/>
          </a:xfrm>
        </p:spPr>
        <p:txBody>
          <a:bodyPr>
            <a:normAutofit fontScale="90000"/>
          </a:bodyPr>
          <a:p>
            <a:pPr marL="0" indent="0" fontAlgn="auto">
              <a:lnSpc>
                <a:spcPct val="150000"/>
              </a:lnSpc>
              <a:buNone/>
            </a:pPr>
            <a:r>
              <a:rPr lang="zh-CN" altLang="en-US">
                <a:latin typeface="Times New Roman" panose="02020603050405020304" charset="0"/>
                <a:ea typeface="微软雅黑" panose="020B0503020204020204" pitchFamily="34" charset="-122"/>
              </a:rPr>
              <a:t>文章的题目应该</a:t>
            </a:r>
            <a:r>
              <a:rPr lang="en-US" altLang="zh-CN">
                <a:latin typeface="Times New Roman" panose="02020603050405020304" charset="0"/>
                <a:ea typeface="微软雅黑" panose="020B0503020204020204" pitchFamily="34" charset="-122"/>
              </a:rPr>
              <a:t> </a:t>
            </a:r>
            <a:r>
              <a:rPr lang="zh-CN" altLang="en-US">
                <a:solidFill>
                  <a:srgbClr val="FF0000"/>
                </a:solidFill>
                <a:latin typeface="Times New Roman" panose="02020603050405020304" charset="0"/>
                <a:ea typeface="微软雅黑" panose="020B0503020204020204" pitchFamily="34" charset="-122"/>
              </a:rPr>
              <a:t>简单、准确、清晰</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标题不宜过长，大多为8—12个单词左右。</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题目要“简单”，删去多余的字和词。例如:</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“On the study of ...”中的“On”是多余的，可以删掉。</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“The study of ...”和“To study ...”不是好的英文题目。</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用动名词“Studying ...”领起文章题目在经典文献中比较常见。</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513205" y="1346835"/>
            <a:ext cx="9165590" cy="5313680"/>
          </a:xfrm>
        </p:spPr>
        <p:txBody>
          <a:bodyPr>
            <a:normAutofit/>
          </a:bodyPr>
          <a:p>
            <a:pPr marL="0" indent="0" fontAlgn="auto">
              <a:lnSpc>
                <a:spcPct val="150000"/>
              </a:lnSpc>
              <a:buNone/>
            </a:pPr>
            <a:r>
              <a:rPr lang="zh-CN" altLang="en-US">
                <a:latin typeface="Times New Roman" panose="02020603050405020304" charset="0"/>
                <a:ea typeface="微软雅黑" panose="020B0503020204020204" pitchFamily="34" charset="-122"/>
              </a:rPr>
              <a:t>文章的题目应该</a:t>
            </a:r>
            <a:r>
              <a:rPr lang="en-US" altLang="zh-CN">
                <a:latin typeface="Times New Roman" panose="02020603050405020304" charset="0"/>
                <a:ea typeface="微软雅黑" panose="020B0503020204020204" pitchFamily="34" charset="-122"/>
              </a:rPr>
              <a:t> </a:t>
            </a:r>
            <a:r>
              <a:rPr lang="zh-CN" altLang="en-US">
                <a:solidFill>
                  <a:srgbClr val="FF0000"/>
                </a:solidFill>
                <a:latin typeface="Times New Roman" panose="02020603050405020304" charset="0"/>
                <a:ea typeface="微软雅黑" panose="020B0503020204020204" pitchFamily="34" charset="-122"/>
              </a:rPr>
              <a:t>简单、准确、清晰</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标题不宜过长，大多为8—12个单词左右。</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好的例子：</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DeepSyslog: Deep Anomaly Detection on Syslog</a:t>
            </a: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Using Sentence Embedding and Metadata</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382849" y="1550035"/>
            <a:ext cx="9165771" cy="4351338"/>
          </a:xfrm>
        </p:spPr>
        <p:txBody>
          <a:bodyPr>
            <a:normAutofit lnSpcReduction="20000"/>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通常只有在整篇</a:t>
            </a:r>
            <a:r>
              <a:rPr lang="zh-CN" altLang="en-US">
                <a:solidFill>
                  <a:schemeClr val="accent5"/>
                </a:solidFill>
                <a:latin typeface="Times New Roman" panose="02020603050405020304" charset="0"/>
                <a:ea typeface="微软雅黑" panose="020B0503020204020204" pitchFamily="34" charset="-122"/>
              </a:rPr>
              <a:t>论文完成后</a:t>
            </a:r>
            <a:r>
              <a:rPr lang="zh-CN" altLang="en-US">
                <a:latin typeface="Times New Roman" panose="02020603050405020304" charset="0"/>
                <a:ea typeface="微软雅黑" panose="020B0503020204020204" pitchFamily="34" charset="-122"/>
              </a:rPr>
              <a:t>才能创建一个好的标题。</a:t>
            </a:r>
            <a:r>
              <a:rPr lang="en-US" altLang="zh-CN">
                <a:latin typeface="Times New Roman" panose="02020603050405020304" charset="0"/>
                <a:ea typeface="微软雅黑" panose="020B0503020204020204" pitchFamily="34" charset="-122"/>
              </a:rPr>
              <a:t>	就论文提出问题，使用列出来的答案中最重要的部分和相关关键字、关键短语起草工作标题，</a:t>
            </a:r>
            <a:r>
              <a:rPr lang="en-US" altLang="zh-CN">
                <a:solidFill>
                  <a:srgbClr val="FF0000"/>
                </a:solidFill>
                <a:latin typeface="Times New Roman" panose="02020603050405020304" charset="0"/>
                <a:ea typeface="微软雅黑" panose="020B0503020204020204" pitchFamily="34" charset="-122"/>
              </a:rPr>
              <a:t>修改突出最重要信息删除非必要信息</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可以通过</a:t>
            </a:r>
            <a:r>
              <a:rPr lang="en-US" altLang="zh-CN">
                <a:solidFill>
                  <a:srgbClr val="7030A0"/>
                </a:solidFill>
                <a:latin typeface="Times New Roman" panose="02020603050405020304" charset="0"/>
                <a:ea typeface="微软雅黑" panose="020B0503020204020204" pitchFamily="34" charset="-122"/>
              </a:rPr>
              <a:t>将主要对象或概念或动作置于中心名词</a:t>
            </a:r>
            <a:r>
              <a:rPr lang="en-US" altLang="zh-CN">
                <a:latin typeface="Times New Roman" panose="02020603050405020304" charset="0"/>
                <a:ea typeface="微软雅黑" panose="020B0503020204020204" pitchFamily="34" charset="-122"/>
              </a:rPr>
              <a:t>的位置，然后使用</a:t>
            </a:r>
            <a:r>
              <a:rPr lang="en-US" altLang="zh-CN">
                <a:solidFill>
                  <a:srgbClr val="7030A0"/>
                </a:solidFill>
                <a:latin typeface="Times New Roman" panose="02020603050405020304" charset="0"/>
                <a:ea typeface="微软雅黑" panose="020B0503020204020204" pitchFamily="34" charset="-122"/>
              </a:rPr>
              <a:t>修饰语来突出最重要的信息</a:t>
            </a:r>
            <a:r>
              <a:rPr lang="en-US" altLang="zh-CN">
                <a:latin typeface="Times New Roman" panose="02020603050405020304" charset="0"/>
                <a:ea typeface="微软雅黑" panose="020B0503020204020204" pitchFamily="34" charset="-122"/>
              </a:rPr>
              <a:t>。</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382849" y="1550035"/>
            <a:ext cx="9165771" cy="4351338"/>
          </a:xfrm>
        </p:spPr>
        <p:txBody>
          <a:bodyPr>
            <a:normAutofit fontScale="90000" lnSpcReduction="20000"/>
          </a:bodyPr>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模糊或者过大。</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用缩写，除非是非常广泛受认可的。</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用像“ a study/research on”这样的冗长填充词。</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过度吹嘘。</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试图去幽默新奇。</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太长，避免冗余。</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latin typeface="Times New Roman" panose="02020603050405020304" charset="0"/>
                <a:ea typeface="微软雅黑" panose="020B0503020204020204" pitchFamily="34" charset="-122"/>
              </a:rPr>
              <a:t>格式上</a:t>
            </a: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马虎。（参考目标期刊标准）</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72160" y="2824480"/>
            <a:ext cx="3504565" cy="777875"/>
          </a:xfrm>
        </p:spPr>
        <p:txBody>
          <a:bodyPr>
            <a:normAutofit/>
          </a:bodyPr>
          <a:lstStyle/>
          <a:p>
            <a:pPr algn="ctr"/>
            <a:r>
              <a:rPr lang="en-US" altLang="zh-CN" dirty="0">
                <a:latin typeface="Times New Roman" panose="02020603050405020304" charset="0"/>
              </a:rPr>
              <a:t>abstract</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本节探讨摘要的语言特点及写法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Good writing</a:t>
            </a:r>
            <a:endParaRPr lang="en-US" altLang="zh-CN">
              <a:latin typeface="Times New Roman" panose="02020603050405020304" charset="0"/>
            </a:endParaRPr>
          </a:p>
        </p:txBody>
      </p:sp>
      <p:sp>
        <p:nvSpPr>
          <p:cNvPr id="3" name="内容占位符 2"/>
          <p:cNvSpPr>
            <a:spLocks noGrp="1"/>
          </p:cNvSpPr>
          <p:nvPr>
            <p:ph idx="1"/>
          </p:nvPr>
        </p:nvSpPr>
        <p:spPr/>
        <p:txBody>
          <a:bodyPr/>
          <a:p>
            <a:r>
              <a:rPr lang="zh-CN" altLang="en-US">
                <a:latin typeface="Times New Roman" panose="02020603050405020304" charset="0"/>
                <a:ea typeface="微软雅黑" panose="020B0503020204020204" pitchFamily="34" charset="-122"/>
              </a:rPr>
              <a:t>首先是将想法</a:t>
            </a:r>
            <a:r>
              <a:rPr lang="zh-CN" altLang="en-US">
                <a:solidFill>
                  <a:srgbClr val="FF0000"/>
                </a:solidFill>
                <a:latin typeface="Times New Roman" panose="02020603050405020304" charset="0"/>
                <a:ea typeface="微软雅黑" panose="020B0503020204020204" pitchFamily="34" charset="-122"/>
              </a:rPr>
              <a:t>清晰有效</a:t>
            </a:r>
            <a:r>
              <a:rPr lang="zh-CN" altLang="en-US">
                <a:latin typeface="Times New Roman" panose="02020603050405020304" charset="0"/>
                <a:ea typeface="微软雅黑" panose="020B0503020204020204" pitchFamily="34" charset="-122"/>
              </a:rPr>
              <a:t>地表达出来</a:t>
            </a:r>
            <a:endParaRPr lang="zh-CN" altLang="en-US">
              <a:latin typeface="Times New Roman" panose="02020603050405020304" charset="0"/>
              <a:ea typeface="微软雅黑" panose="020B0503020204020204" pitchFamily="34" charset="-122"/>
            </a:endParaRPr>
          </a:p>
          <a:p>
            <a:pPr marL="0" indent="0">
              <a:buNone/>
            </a:pPr>
            <a:r>
              <a:rPr lang="en-US" altLang="zh-CN">
                <a:latin typeface="Times New Roman" panose="02020603050405020304" charset="0"/>
                <a:ea typeface="微软雅黑" panose="020B0503020204020204" pitchFamily="34" charset="-122"/>
              </a:rPr>
              <a:t>Good writing communicates an idea clearly and effectively.</a:t>
            </a:r>
            <a:endParaRPr lang="en-US" altLang="zh-CN">
              <a:latin typeface="Times New Roman" panose="02020603050405020304" charset="0"/>
              <a:ea typeface="微软雅黑" panose="020B0503020204020204" pitchFamily="34" charset="-122"/>
            </a:endParaRPr>
          </a:p>
          <a:p>
            <a:r>
              <a:rPr lang="zh-CN" altLang="en-US">
                <a:latin typeface="Times New Roman" panose="02020603050405020304" charset="0"/>
                <a:ea typeface="微软雅黑" panose="020B0503020204020204" pitchFamily="34" charset="-122"/>
              </a:rPr>
              <a:t>文稿的润色</a:t>
            </a:r>
            <a:endParaRPr lang="zh-CN" altLang="en-US">
              <a:latin typeface="Times New Roman" panose="02020603050405020304" charset="0"/>
              <a:ea typeface="微软雅黑" panose="020B0503020204020204" pitchFamily="34" charset="-122"/>
            </a:endParaRPr>
          </a:p>
          <a:p>
            <a:pPr marL="0" indent="0">
              <a:buNone/>
            </a:pPr>
            <a:r>
              <a:rPr lang="en-US" altLang="zh-CN">
                <a:latin typeface="Times New Roman" panose="02020603050405020304" charset="0"/>
                <a:ea typeface="微软雅黑" panose="020B0503020204020204" pitchFamily="34" charset="-122"/>
              </a:rPr>
              <a:t>Good writing is elegant and stylish.</a:t>
            </a:r>
            <a:endParaRPr lang="en-US" altLang="zh-CN">
              <a:latin typeface="Times New Roman" panose="02020603050405020304" charset="0"/>
              <a:ea typeface="微软雅黑" panose="020B0503020204020204" pitchFamily="34" charset="-122"/>
            </a:endParaRPr>
          </a:p>
          <a:p>
            <a:pPr marL="0" indent="0">
              <a:buNone/>
            </a:pP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定义</a:t>
            </a:r>
            <a:endParaRPr lang="zh-CN" altLang="en-US">
              <a:latin typeface="Times New Roman" panose="02020603050405020304" charset="0"/>
            </a:endParaRPr>
          </a:p>
        </p:txBody>
      </p:sp>
      <p:sp>
        <p:nvSpPr>
          <p:cNvPr id="3" name="内容占位符 2"/>
          <p:cNvSpPr>
            <a:spLocks noGrp="1"/>
          </p:cNvSpPr>
          <p:nvPr>
            <p:ph idx="1"/>
          </p:nvPr>
        </p:nvSpPr>
        <p:spPr>
          <a:xfrm>
            <a:off x="1513205" y="1471930"/>
            <a:ext cx="9165590" cy="5313680"/>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根据GB6447-86的定义，摘要是</a:t>
            </a:r>
            <a:r>
              <a:rPr lang="zh-CN" altLang="en-US">
                <a:solidFill>
                  <a:srgbClr val="FF0000"/>
                </a:solidFill>
                <a:latin typeface="Times New Roman" panose="02020603050405020304" charset="0"/>
                <a:ea typeface="微软雅黑" panose="020B0503020204020204" pitchFamily="34" charset="-122"/>
              </a:rPr>
              <a:t>以提供文献内容梗概为目的</a:t>
            </a:r>
            <a:r>
              <a:rPr lang="zh-CN" altLang="en-US">
                <a:latin typeface="Times New Roman" panose="02020603050405020304" charset="0"/>
                <a:ea typeface="微软雅黑" panose="020B0503020204020204" pitchFamily="34" charset="-122"/>
              </a:rPr>
              <a:t>，不加评论和补充解释，简明确切地记述文献重要内容的短文。</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特点</a:t>
            </a:r>
            <a:r>
              <a:rPr lang="en-US" altLang="zh-CN">
                <a:latin typeface="Times New Roman" panose="02020603050405020304" charset="0"/>
              </a:rPr>
              <a:t> </a:t>
            </a:r>
            <a:endParaRPr lang="zh-CN" altLang="en-US">
              <a:solidFill>
                <a:srgbClr val="FF0000"/>
              </a:solidFill>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摘要是解决读者既要尽可能掌握浩瀚的信息海洋，又要面对自身精力十分有限这一对矛盾的有效手段。</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sz="3600">
                <a:solidFill>
                  <a:srgbClr val="FF0000"/>
                </a:solidFill>
                <a:latin typeface="Times New Roman" panose="02020603050405020304" charset="0"/>
                <a:ea typeface="微软雅黑" panose="020B0503020204020204" pitchFamily="34" charset="-122"/>
                <a:sym typeface="+mn-ea"/>
              </a:rPr>
              <a:t>	</a:t>
            </a:r>
            <a:r>
              <a:rPr lang="zh-CN" altLang="en-US" sz="3600">
                <a:solidFill>
                  <a:srgbClr val="FF0000"/>
                </a:solidFill>
                <a:latin typeface="Times New Roman" panose="02020603050405020304" charset="0"/>
                <a:ea typeface="微软雅黑" panose="020B0503020204020204" pitchFamily="34" charset="-122"/>
                <a:sym typeface="+mn-ea"/>
              </a:rPr>
              <a:t>全面准确、简明握要</a:t>
            </a:r>
            <a:endParaRPr lang="zh-CN" altLang="en-US" sz="3600">
              <a:latin typeface="Times New Roman" panose="02020603050405020304" charset="0"/>
              <a:ea typeface="微软雅黑" panose="020B0503020204020204" pitchFamily="34" charset="-122"/>
            </a:endParaRPr>
          </a:p>
          <a:p>
            <a:pPr marL="0" indent="0" fontAlgn="auto">
              <a:lnSpc>
                <a:spcPct val="150000"/>
              </a:lnSpc>
              <a:buNone/>
            </a:pPr>
            <a:endParaRPr lang="zh-CN" altLang="en-US" sz="3600">
              <a:latin typeface="Times New Roman" panose="0202060305040502030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67778" y="1825692"/>
            <a:ext cx="3004100" cy="3206616"/>
            <a:chOff x="1001891" y="1688359"/>
            <a:chExt cx="3004100" cy="3206616"/>
          </a:xfrm>
        </p:grpSpPr>
        <p:sp>
          <p:nvSpPr>
            <p:cNvPr id="3" name="平行四边形 2"/>
            <p:cNvSpPr/>
            <p:nvPr/>
          </p:nvSpPr>
          <p:spPr>
            <a:xfrm rot="13191419">
              <a:off x="1482353" y="2384565"/>
              <a:ext cx="2523638" cy="2510410"/>
            </a:xfrm>
            <a:prstGeom prst="parallelogram">
              <a:avLst>
                <a:gd name="adj" fmla="val 36148"/>
              </a:avLst>
            </a:prstGeom>
            <a:gradFill flip="none" rotWithShape="1">
              <a:gsLst>
                <a:gs pos="25000">
                  <a:srgbClr val="6B6B6B">
                    <a:lumMod val="99000"/>
                    <a:alpha val="17000"/>
                  </a:srgbClr>
                </a:gs>
                <a:gs pos="0">
                  <a:schemeClr val="tx1">
                    <a:alpha val="62000"/>
                    <a:lumMod val="97000"/>
                    <a:lumOff val="3000"/>
                  </a:schemeClr>
                </a:gs>
                <a:gs pos="100000">
                  <a:srgbClr val="FFFFFF"/>
                </a:gs>
              </a:gsLst>
              <a:lin ang="10800000" scaled="1"/>
              <a:tileRect/>
            </a:gra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1891" y="1688359"/>
              <a:ext cx="2806936" cy="2474097"/>
            </a:xfrm>
            <a:prstGeom prst="rect">
              <a:avLst/>
            </a:prstGeom>
          </p:spPr>
        </p:pic>
      </p:grpSp>
      <p:sp>
        <p:nvSpPr>
          <p:cNvPr id="9" name="椭圆 8"/>
          <p:cNvSpPr/>
          <p:nvPr/>
        </p:nvSpPr>
        <p:spPr>
          <a:xfrm>
            <a:off x="4127500" y="3949700"/>
            <a:ext cx="779463" cy="779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11" name="椭圆 10"/>
          <p:cNvSpPr/>
          <p:nvPr/>
        </p:nvSpPr>
        <p:spPr>
          <a:xfrm>
            <a:off x="5846233" y="2451569"/>
            <a:ext cx="779463" cy="779463"/>
          </a:xfrm>
          <a:prstGeom prst="ellipse">
            <a:avLst/>
          </a:prstGeom>
          <a:solidFill>
            <a:srgbClr val="FAD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02</a:t>
            </a:r>
            <a:endParaRPr lang="zh-CN" altLang="en-US" dirty="0">
              <a:solidFill>
                <a:schemeClr val="bg1"/>
              </a:solidFill>
            </a:endParaRPr>
          </a:p>
        </p:txBody>
      </p:sp>
      <p:sp>
        <p:nvSpPr>
          <p:cNvPr id="13" name="椭圆 12"/>
          <p:cNvSpPr/>
          <p:nvPr/>
        </p:nvSpPr>
        <p:spPr>
          <a:xfrm>
            <a:off x="9283700" y="2451569"/>
            <a:ext cx="779463" cy="779463"/>
          </a:xfrm>
          <a:prstGeom prst="ellipse">
            <a:avLst/>
          </a:prstGeom>
          <a:solidFill>
            <a:srgbClr val="B7C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sp>
        <p:nvSpPr>
          <p:cNvPr id="15" name="椭圆 14"/>
          <p:cNvSpPr/>
          <p:nvPr/>
        </p:nvSpPr>
        <p:spPr>
          <a:xfrm>
            <a:off x="7564966" y="3985481"/>
            <a:ext cx="779463" cy="779463"/>
          </a:xfrm>
          <a:prstGeom prst="ellipse">
            <a:avLst/>
          </a:prstGeom>
          <a:solidFill>
            <a:srgbClr val="D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03</a:t>
            </a:r>
            <a:endParaRPr lang="zh-CN" altLang="en-US" dirty="0">
              <a:solidFill>
                <a:srgbClr val="DC454F"/>
              </a:solidFill>
            </a:endParaRPr>
          </a:p>
        </p:txBody>
      </p:sp>
      <p:cxnSp>
        <p:nvCxnSpPr>
          <p:cNvPr id="17" name="直接连接符 16"/>
          <p:cNvCxnSpPr/>
          <p:nvPr/>
        </p:nvCxnSpPr>
        <p:spPr>
          <a:xfrm>
            <a:off x="3490154" y="3736944"/>
            <a:ext cx="647792" cy="4255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72799" y="3231032"/>
            <a:ext cx="873434" cy="7544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344429" y="3228945"/>
            <a:ext cx="957663" cy="75653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681086" y="3228945"/>
            <a:ext cx="902273" cy="75653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339109" y="4779263"/>
            <a:ext cx="2356243" cy="1753235"/>
          </a:xfrm>
          <a:prstGeom prst="rect">
            <a:avLst/>
          </a:prstGeom>
          <a:noFill/>
        </p:spPr>
        <p:txBody>
          <a:bodyPr wrap="square">
            <a:spAutoFit/>
          </a:bodyPr>
          <a:lstStyle/>
          <a:p>
            <a:pPr>
              <a:lnSpc>
                <a:spcPct val="150000"/>
              </a:lnSpc>
            </a:pPr>
            <a:r>
              <a:rPr lang="zh-CN" altLang="zh-CN" sz="1800" dirty="0">
                <a:solidFill>
                  <a:schemeClr val="accent1"/>
                </a:solidFill>
                <a:latin typeface="Times New Roman" panose="02020603050405020304" charset="0"/>
                <a:ea typeface="微软雅黑" panose="020B0503020204020204" pitchFamily="34" charset="-122"/>
              </a:rPr>
              <a:t>背景：包括研究背景、范围、内容、要解决的问题及解决这一问题的重要性和意义。</a:t>
            </a:r>
            <a:endParaRPr lang="zh-CN" altLang="zh-CN" sz="1800" dirty="0">
              <a:solidFill>
                <a:schemeClr val="accent1"/>
              </a:solidFill>
              <a:latin typeface="Times New Roman" panose="02020603050405020304" charset="0"/>
              <a:ea typeface="微软雅黑" panose="020B0503020204020204" pitchFamily="34" charset="-122"/>
            </a:endParaRPr>
          </a:p>
        </p:txBody>
      </p:sp>
      <p:sp>
        <p:nvSpPr>
          <p:cNvPr id="34" name="文本框 33"/>
          <p:cNvSpPr txBox="1"/>
          <p:nvPr/>
        </p:nvSpPr>
        <p:spPr>
          <a:xfrm>
            <a:off x="6978724" y="4764944"/>
            <a:ext cx="2356243" cy="922020"/>
          </a:xfrm>
          <a:prstGeom prst="rect">
            <a:avLst/>
          </a:prstGeom>
          <a:noFill/>
        </p:spPr>
        <p:txBody>
          <a:bodyPr wrap="square">
            <a:spAutoFit/>
          </a:bodyPr>
          <a:lstStyle/>
          <a:p>
            <a:pPr>
              <a:lnSpc>
                <a:spcPct val="150000"/>
              </a:lnSpc>
            </a:pPr>
            <a:r>
              <a:rPr lang="zh-CN" altLang="zh-CN" sz="1800" dirty="0">
                <a:solidFill>
                  <a:srgbClr val="DC454F"/>
                </a:solidFill>
                <a:latin typeface="Times New Roman" panose="02020603050405020304" charset="0"/>
                <a:ea typeface="微软雅黑" panose="020B0503020204020204" pitchFamily="34" charset="-122"/>
              </a:rPr>
              <a:t>结果与简短讨论：包括数据与分析。</a:t>
            </a:r>
            <a:endParaRPr lang="zh-CN" altLang="zh-CN" sz="1800" dirty="0">
              <a:solidFill>
                <a:srgbClr val="DC454F"/>
              </a:solidFill>
              <a:latin typeface="Times New Roman" panose="02020603050405020304" charset="0"/>
              <a:ea typeface="微软雅黑" panose="020B0503020204020204" pitchFamily="34" charset="-122"/>
            </a:endParaRPr>
          </a:p>
        </p:txBody>
      </p:sp>
      <p:sp>
        <p:nvSpPr>
          <p:cNvPr id="36" name="文本框 35"/>
          <p:cNvSpPr txBox="1"/>
          <p:nvPr/>
        </p:nvSpPr>
        <p:spPr>
          <a:xfrm>
            <a:off x="8784476" y="837611"/>
            <a:ext cx="2356243" cy="922020"/>
          </a:xfrm>
          <a:prstGeom prst="rect">
            <a:avLst/>
          </a:prstGeom>
          <a:noFill/>
        </p:spPr>
        <p:txBody>
          <a:bodyPr wrap="square">
            <a:spAutoFit/>
          </a:bodyPr>
          <a:lstStyle/>
          <a:p>
            <a:pPr>
              <a:lnSpc>
                <a:spcPct val="150000"/>
              </a:lnSpc>
            </a:pPr>
            <a:r>
              <a:rPr lang="zh-CN" altLang="zh-CN" sz="1800" dirty="0">
                <a:solidFill>
                  <a:schemeClr val="accent4">
                    <a:lumMod val="75000"/>
                  </a:schemeClr>
                </a:solidFill>
                <a:latin typeface="Times New Roman" panose="02020603050405020304" charset="0"/>
                <a:ea typeface="微软雅黑" panose="020B0503020204020204" pitchFamily="34" charset="-122"/>
              </a:rPr>
              <a:t>结论：主要结论，研究的价值和意义等。</a:t>
            </a:r>
            <a:endParaRPr lang="zh-CN" altLang="zh-CN" sz="1800" dirty="0">
              <a:solidFill>
                <a:schemeClr val="accent4">
                  <a:lumMod val="75000"/>
                </a:schemeClr>
              </a:solidFill>
              <a:latin typeface="Times New Roman" panose="02020603050405020304" charset="0"/>
              <a:ea typeface="微软雅黑" panose="020B0503020204020204" pitchFamily="34" charset="-122"/>
            </a:endParaRPr>
          </a:p>
        </p:txBody>
      </p:sp>
      <p:sp>
        <p:nvSpPr>
          <p:cNvPr id="38" name="文本框 37"/>
          <p:cNvSpPr txBox="1"/>
          <p:nvPr/>
        </p:nvSpPr>
        <p:spPr>
          <a:xfrm>
            <a:off x="5176375" y="837612"/>
            <a:ext cx="2356243" cy="922020"/>
          </a:xfrm>
          <a:prstGeom prst="rect">
            <a:avLst/>
          </a:prstGeom>
          <a:noFill/>
        </p:spPr>
        <p:txBody>
          <a:bodyPr wrap="square">
            <a:spAutoFit/>
          </a:bodyPr>
          <a:lstStyle/>
          <a:p>
            <a:pPr>
              <a:lnSpc>
                <a:spcPct val="150000"/>
              </a:lnSpc>
            </a:pPr>
            <a:r>
              <a:rPr lang="zh-CN" altLang="zh-CN" sz="1800" dirty="0">
                <a:solidFill>
                  <a:schemeClr val="bg2">
                    <a:lumMod val="75000"/>
                  </a:schemeClr>
                </a:solidFill>
                <a:latin typeface="Times New Roman" panose="02020603050405020304" charset="0"/>
                <a:ea typeface="微软雅黑" panose="020B0503020204020204" pitchFamily="34" charset="-122"/>
              </a:rPr>
              <a:t>方法：所使用了哪些研究方法（简单介绍）</a:t>
            </a:r>
            <a:endParaRPr lang="zh-CN" altLang="zh-CN" sz="1800" dirty="0">
              <a:solidFill>
                <a:schemeClr val="bg2">
                  <a:lumMod val="75000"/>
                </a:schemeClr>
              </a:solidFill>
              <a:latin typeface="Times New Roman" panose="02020603050405020304" charset="0"/>
              <a:ea typeface="微软雅黑" panose="020B0503020204020204" pitchFamily="34" charset="-122"/>
            </a:endParaRPr>
          </a:p>
        </p:txBody>
      </p:sp>
      <p:sp>
        <p:nvSpPr>
          <p:cNvPr id="2" name="标题 1"/>
          <p:cNvSpPr>
            <a:spLocks noGrp="1"/>
          </p:cNvSpPr>
          <p:nvPr>
            <p:ph type="title"/>
          </p:nvPr>
        </p:nvSpPr>
        <p:spPr/>
        <p:txBody>
          <a:bodyPr/>
          <a:p>
            <a:r>
              <a:rPr lang="zh-CN" altLang="en-US">
                <a:latin typeface="Times New Roman" panose="02020603050405020304" charset="0"/>
              </a:rPr>
              <a:t>内容</a:t>
            </a:r>
            <a:r>
              <a:rPr lang="en-US" altLang="zh-CN">
                <a:latin typeface="Times New Roman" panose="02020603050405020304" charset="0"/>
              </a:rPr>
              <a:t> </a:t>
            </a:r>
            <a:endParaRPr lang="zh-CN" altLang="en-US">
              <a:solidFill>
                <a:srgbClr val="FF0000"/>
              </a:solidFill>
              <a:latin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bg2">
                    <a:lumMod val="75000"/>
                  </a:schemeClr>
                </a:solidFill>
                <a:latin typeface="Times New Roman" panose="02020603050405020304" charset="0"/>
              </a:rPr>
              <a:t>规则</a:t>
            </a:r>
            <a:endParaRPr lang="zh-CN" altLang="en-US">
              <a:solidFill>
                <a:schemeClr val="bg2">
                  <a:lumMod val="75000"/>
                </a:schemeClr>
              </a:solidFill>
              <a:latin typeface="Times New Roman" panose="02020603050405020304" charset="0"/>
            </a:endParaRPr>
          </a:p>
        </p:txBody>
      </p:sp>
      <p:sp>
        <p:nvSpPr>
          <p:cNvPr id="3" name="内容占位符 2"/>
          <p:cNvSpPr>
            <a:spLocks noGrp="1"/>
          </p:cNvSpPr>
          <p:nvPr>
            <p:ph idx="1"/>
          </p:nvPr>
        </p:nvSpPr>
        <p:spPr>
          <a:xfrm>
            <a:off x="1249499" y="1700530"/>
            <a:ext cx="9165771" cy="4351338"/>
          </a:xfrm>
        </p:spPr>
        <p:txBody>
          <a:bodyPr>
            <a:normAutofit/>
          </a:bodyPr>
          <a:p>
            <a:pPr marL="0" indent="0" fontAlgn="auto">
              <a:lnSpc>
                <a:spcPct val="150000"/>
              </a:lnSpc>
              <a:buNone/>
            </a:pPr>
            <a:r>
              <a:rPr lang="en-US" altLang="zh-CN" sz="2400">
                <a:latin typeface="Times New Roman" panose="02020603050405020304" charset="0"/>
                <a:ea typeface="微软雅黑" panose="020B0503020204020204" pitchFamily="34" charset="-122"/>
              </a:rPr>
              <a:t>	</a:t>
            </a:r>
            <a:r>
              <a:rPr lang="zh-CN" altLang="en-US" sz="2400">
                <a:latin typeface="Times New Roman" panose="02020603050405020304" charset="0"/>
                <a:ea typeface="微软雅黑" panose="020B0503020204020204" pitchFamily="34" charset="-122"/>
              </a:rPr>
              <a:t>摘要一般只用一段来完成，特殊情况下可以用到两到三段，字数一般为</a:t>
            </a:r>
            <a:r>
              <a:rPr lang="en-US" altLang="zh-CN" sz="2400">
                <a:latin typeface="Times New Roman" panose="02020603050405020304" charset="0"/>
                <a:ea typeface="微软雅黑" panose="020B0503020204020204" pitchFamily="34" charset="-122"/>
              </a:rPr>
              <a:t>200~300</a:t>
            </a:r>
            <a:r>
              <a:rPr lang="zh-CN" altLang="en-US" sz="2400">
                <a:latin typeface="Times New Roman" panose="02020603050405020304" charset="0"/>
                <a:ea typeface="微软雅黑" panose="020B0503020204020204" pitchFamily="34" charset="-122"/>
              </a:rPr>
              <a:t>词。</a:t>
            </a:r>
            <a:endParaRPr lang="zh-CN" altLang="en-US" sz="2400">
              <a:latin typeface="Times New Roman" panose="02020603050405020304" charset="0"/>
              <a:ea typeface="微软雅黑" panose="020B0503020204020204" pitchFamily="34" charset="-122"/>
            </a:endParaRPr>
          </a:p>
          <a:p>
            <a:pPr marL="0" indent="0" fontAlgn="auto">
              <a:lnSpc>
                <a:spcPct val="150000"/>
              </a:lnSpc>
              <a:buNone/>
            </a:pPr>
            <a:r>
              <a:rPr lang="en-US" altLang="zh-CN" sz="2400">
                <a:latin typeface="Times New Roman" panose="02020603050405020304" charset="0"/>
                <a:ea typeface="微软雅黑" panose="020B0503020204020204" pitchFamily="34" charset="-122"/>
              </a:rPr>
              <a:t>	</a:t>
            </a:r>
            <a:r>
              <a:rPr lang="en-US" altLang="zh-CN" sz="2400">
                <a:solidFill>
                  <a:srgbClr val="FF0000"/>
                </a:solidFill>
                <a:latin typeface="Times New Roman" panose="02020603050405020304" charset="0"/>
                <a:ea typeface="微软雅黑" panose="020B0503020204020204" pitchFamily="34" charset="-122"/>
              </a:rPr>
              <a:t>不宜列举例证，不宜与其他研究工作作对比。</a:t>
            </a:r>
            <a:r>
              <a:rPr lang="en-US" altLang="zh-CN" sz="2400">
                <a:latin typeface="Times New Roman" panose="02020603050405020304" charset="0"/>
                <a:ea typeface="微软雅黑" panose="020B0503020204020204" pitchFamily="34" charset="-122"/>
              </a:rPr>
              <a:t>语句也</a:t>
            </a:r>
            <a:r>
              <a:rPr lang="en-US" altLang="zh-CN" sz="2400">
                <a:solidFill>
                  <a:srgbClr val="FF0000"/>
                </a:solidFill>
                <a:latin typeface="Times New Roman" panose="02020603050405020304" charset="0"/>
                <a:ea typeface="微软雅黑" panose="020B0503020204020204" pitchFamily="34" charset="-122"/>
              </a:rPr>
              <a:t>少有重复。</a:t>
            </a:r>
            <a:endParaRPr lang="en-US" altLang="zh-CN" sz="2400">
              <a:solidFill>
                <a:srgbClr val="FF0000"/>
              </a:solidFill>
              <a:latin typeface="Times New Roman" panose="02020603050405020304" charset="0"/>
              <a:ea typeface="微软雅黑" panose="020B0503020204020204" pitchFamily="34" charset="-122"/>
            </a:endParaRPr>
          </a:p>
          <a:p>
            <a:pPr marL="0" indent="0" fontAlgn="auto">
              <a:lnSpc>
                <a:spcPct val="150000"/>
              </a:lnSpc>
              <a:buNone/>
            </a:pPr>
            <a:r>
              <a:rPr lang="en-US" altLang="zh-CN" sz="2400">
                <a:latin typeface="Times New Roman" panose="02020603050405020304" charset="0"/>
                <a:ea typeface="微软雅黑" panose="020B0503020204020204" pitchFamily="34" charset="-122"/>
              </a:rPr>
              <a:t>	尽量</a:t>
            </a:r>
            <a:r>
              <a:rPr lang="en-US" altLang="zh-CN" sz="2400">
                <a:solidFill>
                  <a:srgbClr val="FF0000"/>
                </a:solidFill>
                <a:latin typeface="Times New Roman" panose="02020603050405020304" charset="0"/>
                <a:ea typeface="微软雅黑" panose="020B0503020204020204" pitchFamily="34" charset="-122"/>
              </a:rPr>
              <a:t>避免含混不清或一词多义</a:t>
            </a:r>
            <a:r>
              <a:rPr lang="en-US" altLang="zh-CN" sz="2400">
                <a:latin typeface="Times New Roman" panose="02020603050405020304" charset="0"/>
                <a:ea typeface="微软雅黑" panose="020B0503020204020204" pitchFamily="34" charset="-122"/>
              </a:rPr>
              <a:t>的词语。</a:t>
            </a:r>
            <a:endParaRPr lang="en-US" altLang="zh-CN" sz="2400">
              <a:latin typeface="Times New Roman" panose="02020603050405020304" charset="0"/>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bg2">
                    <a:lumMod val="75000"/>
                  </a:schemeClr>
                </a:solidFill>
                <a:latin typeface="Times New Roman" panose="02020603050405020304" charset="0"/>
              </a:rPr>
              <a:t>规则</a:t>
            </a:r>
            <a:endParaRPr lang="zh-CN" altLang="en-US">
              <a:solidFill>
                <a:schemeClr val="bg2">
                  <a:lumMod val="75000"/>
                </a:schemeClr>
              </a:solidFill>
              <a:latin typeface="Times New Roman" panose="02020603050405020304" charset="0"/>
            </a:endParaRPr>
          </a:p>
        </p:txBody>
      </p:sp>
      <p:sp>
        <p:nvSpPr>
          <p:cNvPr id="3" name="内容占位符 2"/>
          <p:cNvSpPr>
            <a:spLocks noGrp="1"/>
          </p:cNvSpPr>
          <p:nvPr>
            <p:ph idx="1"/>
          </p:nvPr>
        </p:nvSpPr>
        <p:spPr>
          <a:xfrm>
            <a:off x="1249499" y="1700530"/>
            <a:ext cx="9165771" cy="4351338"/>
          </a:xfrm>
        </p:spPr>
        <p:txBody>
          <a:bodyPr>
            <a:normAutofit/>
          </a:bodyPr>
          <a:p>
            <a:pPr fontAlgn="auto">
              <a:lnSpc>
                <a:spcPct val="150000"/>
              </a:lnSpc>
            </a:pPr>
            <a:r>
              <a:rPr lang="zh-CN" altLang="en-US" sz="2400">
                <a:latin typeface="Times New Roman" panose="02020603050405020304" charset="0"/>
                <a:ea typeface="微软雅黑" panose="020B0503020204020204" pitchFamily="34" charset="-122"/>
              </a:rPr>
              <a:t>摘要必须回答“</a:t>
            </a:r>
            <a:r>
              <a:rPr lang="zh-CN" altLang="en-US" sz="2400">
                <a:solidFill>
                  <a:srgbClr val="FF0000"/>
                </a:solidFill>
                <a:latin typeface="Times New Roman" panose="02020603050405020304" charset="0"/>
                <a:ea typeface="微软雅黑" panose="020B0503020204020204" pitchFamily="34" charset="-122"/>
              </a:rPr>
              <a:t>研究什么”、“怎么研究”、“得到了什么结果”、“结果说明了什么”</a:t>
            </a:r>
            <a:r>
              <a:rPr lang="zh-CN" altLang="en-US" sz="2400">
                <a:latin typeface="Times New Roman" panose="02020603050405020304" charset="0"/>
                <a:ea typeface="微软雅黑" panose="020B0503020204020204" pitchFamily="34" charset="-122"/>
              </a:rPr>
              <a:t>等问题。</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latin typeface="Times New Roman" panose="02020603050405020304" charset="0"/>
                <a:ea typeface="微软雅黑" panose="020B0503020204020204" pitchFamily="34" charset="-122"/>
              </a:rPr>
              <a:t>语言必须规范通顺，准确得体，用词要确切、恰如其分，而且要</a:t>
            </a:r>
            <a:r>
              <a:rPr lang="zh-CN" altLang="en-US" sz="2400">
                <a:solidFill>
                  <a:srgbClr val="FF0000"/>
                </a:solidFill>
                <a:latin typeface="Times New Roman" panose="02020603050405020304" charset="0"/>
                <a:ea typeface="微软雅黑" panose="020B0503020204020204" pitchFamily="34" charset="-122"/>
              </a:rPr>
              <a:t>避免非通用的符号、缩略语、生偏词</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latin typeface="Times New Roman" panose="02020603050405020304" charset="0"/>
                <a:ea typeface="微软雅黑" panose="020B0503020204020204" pitchFamily="34" charset="-122"/>
              </a:rPr>
              <a:t>语气要</a:t>
            </a:r>
            <a:r>
              <a:rPr lang="zh-CN" altLang="en-US" sz="2400">
                <a:solidFill>
                  <a:srgbClr val="FF0000"/>
                </a:solidFill>
                <a:latin typeface="Times New Roman" panose="02020603050405020304" charset="0"/>
                <a:ea typeface="微软雅黑" panose="020B0503020204020204" pitchFamily="34" charset="-122"/>
              </a:rPr>
              <a:t>客观</a:t>
            </a:r>
            <a:r>
              <a:rPr lang="zh-CN" altLang="en-US" sz="2400">
                <a:latin typeface="Times New Roman" panose="02020603050405020304" charset="0"/>
                <a:ea typeface="微软雅黑" panose="020B0503020204020204" pitchFamily="34" charset="-122"/>
              </a:rPr>
              <a:t>，不要作出言过其实的结论。</a:t>
            </a:r>
            <a:endParaRPr lang="zh-CN" altLang="en-US" sz="2400">
              <a:latin typeface="Times New Roman" panose="02020603050405020304" charset="0"/>
              <a:ea typeface="微软雅黑" panose="020B0503020204020204" pitchFamily="34" charset="-122"/>
            </a:endParaRPr>
          </a:p>
          <a:p>
            <a:pPr fontAlgn="auto">
              <a:lnSpc>
                <a:spcPct val="150000"/>
              </a:lnSpc>
            </a:pPr>
            <a:endParaRPr lang="zh-CN" altLang="en-US" sz="2400">
              <a:latin typeface="Times New Roman" panose="02020603050405020304" charset="0"/>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内容占位符 8"/>
          <p:cNvPicPr>
            <a:picLocks noChangeAspect="1"/>
          </p:cNvPicPr>
          <p:nvPr>
            <p:ph idx="1"/>
          </p:nvPr>
        </p:nvPicPr>
        <p:blipFill>
          <a:blip r:embed="rId1"/>
          <a:stretch>
            <a:fillRect/>
          </a:stretch>
        </p:blipFill>
        <p:spPr>
          <a:xfrm>
            <a:off x="665480" y="1577975"/>
            <a:ext cx="7421245" cy="4351655"/>
          </a:xfrm>
          <a:prstGeom prst="rect">
            <a:avLst/>
          </a:prstGeom>
        </p:spPr>
      </p:pic>
      <p:sp>
        <p:nvSpPr>
          <p:cNvPr id="2" name="标题 1"/>
          <p:cNvSpPr>
            <a:spLocks noGrp="1"/>
          </p:cNvSpPr>
          <p:nvPr>
            <p:ph type="title"/>
          </p:nvPr>
        </p:nvSpPr>
        <p:spPr/>
        <p:txBody>
          <a:bodyPr/>
          <a:p>
            <a:r>
              <a:rPr lang="zh-CN" altLang="en-US">
                <a:latin typeface="Times New Roman" panose="02020603050405020304" charset="0"/>
              </a:rPr>
              <a:t>例子</a:t>
            </a:r>
            <a:endParaRPr lang="zh-CN" altLang="en-US">
              <a:latin typeface="Times New Roman" panose="02020603050405020304" charset="0"/>
            </a:endParaRPr>
          </a:p>
        </p:txBody>
      </p:sp>
      <p:cxnSp>
        <p:nvCxnSpPr>
          <p:cNvPr id="6" name="直接箭头连接符 5"/>
          <p:cNvCxnSpPr/>
          <p:nvPr/>
        </p:nvCxnSpPr>
        <p:spPr>
          <a:xfrm flipV="1">
            <a:off x="8137525" y="1577975"/>
            <a:ext cx="986155" cy="2279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flipV="1">
            <a:off x="8159750" y="2438400"/>
            <a:ext cx="1029970" cy="17716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V="1">
            <a:off x="8181340" y="3417570"/>
            <a:ext cx="1015365" cy="396875"/>
          </a:xfrm>
          <a:prstGeom prst="straightConnector1">
            <a:avLst/>
          </a:prstGeom>
          <a:ln>
            <a:solidFill>
              <a:srgbClr val="7030A0"/>
            </a:solidFill>
            <a:tailEnd type="arrow" w="med" len="med"/>
          </a:ln>
        </p:spPr>
        <p:style>
          <a:lnRef idx="2">
            <a:schemeClr val="dk1"/>
          </a:lnRef>
          <a:fillRef idx="0">
            <a:schemeClr val="dk1"/>
          </a:fillRef>
          <a:effectRef idx="1">
            <a:schemeClr val="dk1"/>
          </a:effectRef>
          <a:fontRef idx="minor">
            <a:schemeClr val="tx1"/>
          </a:fontRef>
        </p:style>
      </p:cxnSp>
      <p:cxnSp>
        <p:nvCxnSpPr>
          <p:cNvPr id="11" name="直接箭头连接符 10"/>
          <p:cNvCxnSpPr/>
          <p:nvPr/>
        </p:nvCxnSpPr>
        <p:spPr>
          <a:xfrm>
            <a:off x="8041640" y="4752340"/>
            <a:ext cx="742315" cy="168910"/>
          </a:xfrm>
          <a:prstGeom prst="straightConnector1">
            <a:avLst/>
          </a:prstGeom>
          <a:ln>
            <a:solidFill>
              <a:srgbClr val="00B050"/>
            </a:solidFill>
            <a:tailEnd type="arrow" w="med" len="med"/>
          </a:ln>
        </p:spPr>
        <p:style>
          <a:lnRef idx="1">
            <a:schemeClr val="accent5"/>
          </a:lnRef>
          <a:fillRef idx="0">
            <a:schemeClr val="accent5"/>
          </a:fillRef>
          <a:effectRef idx="0">
            <a:schemeClr val="accent5"/>
          </a:effectRef>
          <a:fontRef idx="minor">
            <a:schemeClr val="tx1"/>
          </a:fontRef>
        </p:style>
      </p:cxnSp>
      <p:cxnSp>
        <p:nvCxnSpPr>
          <p:cNvPr id="12" name="直接箭头连接符 11"/>
          <p:cNvCxnSpPr/>
          <p:nvPr/>
        </p:nvCxnSpPr>
        <p:spPr>
          <a:xfrm>
            <a:off x="3113405" y="5631180"/>
            <a:ext cx="403225" cy="43497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204960" y="1362710"/>
            <a:ext cx="2510155" cy="368300"/>
          </a:xfrm>
          <a:prstGeom prst="rect">
            <a:avLst/>
          </a:prstGeom>
          <a:noFill/>
        </p:spPr>
        <p:txBody>
          <a:bodyPr wrap="square" rtlCol="0">
            <a:spAutoFit/>
          </a:bodyPr>
          <a:p>
            <a:r>
              <a:rPr lang="zh-CN" altLang="en-US">
                <a:latin typeface="Times New Roman" panose="02020603050405020304" charset="0"/>
                <a:ea typeface="微软雅黑" panose="020B0503020204020204" pitchFamily="34" charset="-122"/>
              </a:rPr>
              <a:t>研究的问题</a:t>
            </a:r>
            <a:endParaRPr lang="zh-CN" altLang="en-US">
              <a:latin typeface="Times New Roman" panose="02020603050405020304" charset="0"/>
              <a:ea typeface="微软雅黑" panose="020B0503020204020204" pitchFamily="34" charset="-122"/>
            </a:endParaRPr>
          </a:p>
        </p:txBody>
      </p:sp>
      <p:sp>
        <p:nvSpPr>
          <p:cNvPr id="14" name="文本框 13"/>
          <p:cNvSpPr txBox="1"/>
          <p:nvPr/>
        </p:nvSpPr>
        <p:spPr>
          <a:xfrm>
            <a:off x="9204960" y="2273935"/>
            <a:ext cx="2143760" cy="368300"/>
          </a:xfrm>
          <a:prstGeom prst="rect">
            <a:avLst/>
          </a:prstGeom>
          <a:noFill/>
        </p:spPr>
        <p:txBody>
          <a:bodyPr wrap="square" rtlCol="0">
            <a:spAutoFit/>
          </a:bodyPr>
          <a:p>
            <a:r>
              <a:rPr lang="zh-CN" altLang="en-US">
                <a:solidFill>
                  <a:srgbClr val="FF0000"/>
                </a:solidFill>
                <a:latin typeface="Times New Roman" panose="02020603050405020304" charset="0"/>
                <a:ea typeface="微软雅黑" panose="020B0503020204020204" pitchFamily="34" charset="-122"/>
              </a:rPr>
              <a:t>研究的背景</a:t>
            </a:r>
            <a:endParaRPr lang="zh-CN" altLang="en-US">
              <a:solidFill>
                <a:srgbClr val="FF0000"/>
              </a:solidFill>
              <a:latin typeface="Times New Roman" panose="02020603050405020304" charset="0"/>
              <a:ea typeface="微软雅黑" panose="020B0503020204020204" pitchFamily="34" charset="-122"/>
            </a:endParaRPr>
          </a:p>
        </p:txBody>
      </p:sp>
      <p:sp>
        <p:nvSpPr>
          <p:cNvPr id="15" name="文本框 14"/>
          <p:cNvSpPr txBox="1"/>
          <p:nvPr/>
        </p:nvSpPr>
        <p:spPr>
          <a:xfrm>
            <a:off x="9296400" y="3336290"/>
            <a:ext cx="1832610" cy="368300"/>
          </a:xfrm>
          <a:prstGeom prst="rect">
            <a:avLst/>
          </a:prstGeom>
          <a:noFill/>
        </p:spPr>
        <p:txBody>
          <a:bodyPr wrap="square" rtlCol="0">
            <a:spAutoFit/>
          </a:bodyPr>
          <a:p>
            <a:r>
              <a:rPr lang="zh-CN" altLang="en-US">
                <a:solidFill>
                  <a:srgbClr val="7030A0"/>
                </a:solidFill>
                <a:latin typeface="Times New Roman" panose="02020603050405020304" charset="0"/>
                <a:ea typeface="微软雅黑" panose="020B0503020204020204" pitchFamily="34" charset="-122"/>
              </a:rPr>
              <a:t>使用的方法</a:t>
            </a:r>
            <a:endParaRPr lang="zh-CN" altLang="en-US">
              <a:solidFill>
                <a:srgbClr val="7030A0"/>
              </a:solidFill>
              <a:latin typeface="Times New Roman" panose="02020603050405020304" charset="0"/>
              <a:ea typeface="微软雅黑" panose="020B0503020204020204" pitchFamily="34" charset="-122"/>
            </a:endParaRPr>
          </a:p>
        </p:txBody>
      </p:sp>
      <p:sp>
        <p:nvSpPr>
          <p:cNvPr id="16" name="文本框 15"/>
          <p:cNvSpPr txBox="1"/>
          <p:nvPr/>
        </p:nvSpPr>
        <p:spPr>
          <a:xfrm>
            <a:off x="8655685" y="4747260"/>
            <a:ext cx="1602740" cy="368300"/>
          </a:xfrm>
          <a:prstGeom prst="rect">
            <a:avLst/>
          </a:prstGeom>
          <a:noFill/>
        </p:spPr>
        <p:txBody>
          <a:bodyPr wrap="square" rtlCol="0">
            <a:spAutoFit/>
          </a:bodyPr>
          <a:p>
            <a:r>
              <a:rPr lang="zh-CN" altLang="en-US">
                <a:solidFill>
                  <a:srgbClr val="00B050"/>
                </a:solidFill>
                <a:latin typeface="Times New Roman" panose="02020603050405020304" charset="0"/>
                <a:ea typeface="微软雅黑" panose="020B0503020204020204" pitchFamily="34" charset="-122"/>
              </a:rPr>
              <a:t>研究结果</a:t>
            </a:r>
            <a:endParaRPr lang="zh-CN" altLang="en-US">
              <a:solidFill>
                <a:srgbClr val="00B050"/>
              </a:solidFill>
              <a:latin typeface="Times New Roman" panose="02020603050405020304" charset="0"/>
              <a:ea typeface="微软雅黑" panose="020B0503020204020204" pitchFamily="34" charset="-122"/>
            </a:endParaRPr>
          </a:p>
        </p:txBody>
      </p:sp>
      <p:sp>
        <p:nvSpPr>
          <p:cNvPr id="17" name="文本框 16"/>
          <p:cNvSpPr txBox="1"/>
          <p:nvPr/>
        </p:nvSpPr>
        <p:spPr>
          <a:xfrm>
            <a:off x="3425190" y="6020435"/>
            <a:ext cx="2482215" cy="368300"/>
          </a:xfrm>
          <a:prstGeom prst="rect">
            <a:avLst/>
          </a:prstGeom>
          <a:noFill/>
        </p:spPr>
        <p:txBody>
          <a:bodyPr wrap="square" rtlCol="0">
            <a:spAutoFit/>
          </a:bodyPr>
          <a:p>
            <a:r>
              <a:rPr lang="zh-CN" altLang="en-US">
                <a:solidFill>
                  <a:srgbClr val="0070C0"/>
                </a:solidFill>
                <a:latin typeface="Times New Roman" panose="02020603050405020304" charset="0"/>
                <a:ea typeface="微软雅黑" panose="020B0503020204020204" pitchFamily="34" charset="-122"/>
              </a:rPr>
              <a:t>得到的结论</a:t>
            </a:r>
            <a:endParaRPr lang="zh-CN" altLang="en-US">
              <a:solidFill>
                <a:srgbClr val="0070C0"/>
              </a:solidFill>
              <a:latin typeface="Times New Roman" panose="02020603050405020304" charset="0"/>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72160" y="2824480"/>
            <a:ext cx="3504565" cy="777875"/>
          </a:xfrm>
        </p:spPr>
        <p:txBody>
          <a:bodyPr>
            <a:normAutofit/>
          </a:bodyPr>
          <a:lstStyle/>
          <a:p>
            <a:pPr algn="ctr"/>
            <a:r>
              <a:rPr lang="en-US" altLang="zh-CN" dirty="0">
                <a:latin typeface="Times New Roman" panose="02020603050405020304" charset="0"/>
              </a:rPr>
              <a:t>keyword</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本节探讨关键词特点及写法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bg2">
                    <a:lumMod val="75000"/>
                  </a:schemeClr>
                </a:solidFill>
                <a:latin typeface="Times New Roman" panose="02020603050405020304" charset="0"/>
              </a:rPr>
              <a:t>定义</a:t>
            </a:r>
            <a:endParaRPr lang="zh-CN" altLang="en-US">
              <a:solidFill>
                <a:schemeClr val="bg2">
                  <a:lumMod val="75000"/>
                </a:schemeClr>
              </a:solidFill>
              <a:latin typeface="Times New Roman" panose="02020603050405020304" charset="0"/>
            </a:endParaRPr>
          </a:p>
        </p:txBody>
      </p:sp>
      <p:sp>
        <p:nvSpPr>
          <p:cNvPr id="3" name="内容占位符 2"/>
          <p:cNvSpPr>
            <a:spLocks noGrp="1"/>
          </p:cNvSpPr>
          <p:nvPr>
            <p:ph idx="1"/>
          </p:nvPr>
        </p:nvSpPr>
        <p:spPr>
          <a:xfrm>
            <a:off x="1249499" y="1700530"/>
            <a:ext cx="9165771" cy="4351338"/>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关键词的标引应按GB3860-83《文献主题标引规则》的规定，在审读文献题名、前言、结论、图表，特别是在审读文献的基础上，逐篇对文献进行主题分析，然后选定</a:t>
            </a:r>
            <a:r>
              <a:rPr lang="zh-CN" altLang="en-US">
                <a:solidFill>
                  <a:srgbClr val="FF0000"/>
                </a:solidFill>
                <a:latin typeface="Times New Roman" panose="02020603050405020304" charset="0"/>
                <a:ea typeface="微软雅黑" panose="020B0503020204020204" pitchFamily="34" charset="-122"/>
              </a:rPr>
              <a:t>能反映文献特征内容，通用性比较强的关键词。</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382395" y="1398905"/>
            <a:ext cx="9165590" cy="4932680"/>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SCI系统利用关键词来分类文献，读者利用关键词来搜索文章</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关键词应该是“</a:t>
            </a:r>
            <a:r>
              <a:rPr lang="zh-CN" altLang="en-US">
                <a:solidFill>
                  <a:srgbClr val="FF0000"/>
                </a:solidFill>
                <a:latin typeface="Times New Roman" panose="02020603050405020304" charset="0"/>
                <a:ea typeface="微软雅黑" panose="020B0503020204020204" pitchFamily="34" charset="-122"/>
              </a:rPr>
              <a:t>关键</a:t>
            </a:r>
            <a:r>
              <a:rPr lang="zh-CN" altLang="en-US">
                <a:latin typeface="Times New Roman" panose="02020603050405020304" charset="0"/>
                <a:ea typeface="微软雅黑" panose="020B0503020204020204" pitchFamily="34" charset="-122"/>
              </a:rPr>
              <a:t>”的词</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关键词</a:t>
            </a:r>
            <a:r>
              <a:rPr lang="zh-CN" altLang="en-US">
                <a:solidFill>
                  <a:srgbClr val="FF0000"/>
                </a:solidFill>
                <a:latin typeface="Times New Roman" panose="02020603050405020304" charset="0"/>
                <a:ea typeface="微软雅黑" panose="020B0503020204020204" pitchFamily="34" charset="-122"/>
              </a:rPr>
              <a:t>不全面可能导致检索遗漏和引用减少</a:t>
            </a:r>
            <a:endParaRPr lang="zh-CN" altLang="en-US">
              <a:solidFill>
                <a:srgbClr val="FF0000"/>
              </a:solidFill>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关键词用</a:t>
            </a:r>
            <a:r>
              <a:rPr lang="zh-CN" altLang="en-US">
                <a:solidFill>
                  <a:srgbClr val="FF0000"/>
                </a:solidFill>
                <a:latin typeface="Times New Roman" panose="02020603050405020304" charset="0"/>
                <a:ea typeface="微软雅黑" panose="020B0503020204020204" pitchFamily="34" charset="-122"/>
              </a:rPr>
              <a:t>单数</a:t>
            </a:r>
            <a:r>
              <a:rPr lang="zh-CN" altLang="en-US">
                <a:latin typeface="Times New Roman" panose="02020603050405020304" charset="0"/>
                <a:ea typeface="微软雅黑" panose="020B0503020204020204" pitchFamily="34" charset="-122"/>
              </a:rPr>
              <a:t>:例如:写“attractor”而不是“attractors”(当然，chaos 是不可数的固有名词)</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Tips</a:t>
            </a:r>
            <a:endParaRPr lang="en-US" altLang="zh-CN">
              <a:latin typeface="Times New Roman" panose="02020603050405020304" charset="0"/>
            </a:endParaRPr>
          </a:p>
        </p:txBody>
      </p:sp>
      <p:sp>
        <p:nvSpPr>
          <p:cNvPr id="3" name="内容占位符 2"/>
          <p:cNvSpPr>
            <a:spLocks noGrp="1"/>
          </p:cNvSpPr>
          <p:nvPr>
            <p:ph idx="1"/>
          </p:nvPr>
        </p:nvSpPr>
        <p:spPr>
          <a:xfrm>
            <a:off x="1382395" y="1398905"/>
            <a:ext cx="9165590" cy="4932680"/>
          </a:xfrm>
        </p:spPr>
        <p:txBody>
          <a:bodyPr/>
          <a:p>
            <a:pPr fontAlgn="auto">
              <a:lnSpc>
                <a:spcPct val="150000"/>
              </a:lnSpc>
            </a:pPr>
            <a:r>
              <a:rPr lang="zh-CN" altLang="en-US">
                <a:latin typeface="Times New Roman" panose="02020603050405020304" charset="0"/>
                <a:ea typeface="微软雅黑" panose="020B0503020204020204" pitchFamily="34" charset="-122"/>
              </a:rPr>
              <a:t>想象</a:t>
            </a:r>
            <a:r>
              <a:rPr lang="zh-CN" altLang="en-US">
                <a:solidFill>
                  <a:srgbClr val="FF0000"/>
                </a:solidFill>
                <a:latin typeface="Times New Roman" panose="02020603050405020304" charset="0"/>
                <a:ea typeface="微软雅黑" panose="020B0503020204020204" pitchFamily="34" charset="-122"/>
              </a:rPr>
              <a:t>科研同行</a:t>
            </a:r>
            <a:r>
              <a:rPr lang="zh-CN" altLang="en-US">
                <a:latin typeface="Times New Roman" panose="02020603050405020304" charset="0"/>
                <a:ea typeface="微软雅黑" panose="020B0503020204020204" pitchFamily="34" charset="-122"/>
              </a:rPr>
              <a:t>用哪些关键词</a:t>
            </a:r>
            <a:r>
              <a:rPr lang="zh-CN" altLang="en-US">
                <a:solidFill>
                  <a:srgbClr val="FF0000"/>
                </a:solidFill>
                <a:latin typeface="Times New Roman" panose="02020603050405020304" charset="0"/>
                <a:ea typeface="微软雅黑" panose="020B0503020204020204" pitchFamily="34" charset="-122"/>
              </a:rPr>
              <a:t>检索</a:t>
            </a:r>
            <a:r>
              <a:rPr lang="zh-CN" altLang="en-US">
                <a:latin typeface="Times New Roman" panose="02020603050405020304" charset="0"/>
                <a:ea typeface="微软雅黑" panose="020B0503020204020204" pitchFamily="34" charset="-122"/>
              </a:rPr>
              <a:t>你的文章</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标题</a:t>
            </a:r>
            <a:r>
              <a:rPr lang="zh-CN" altLang="en-US">
                <a:latin typeface="Times New Roman" panose="02020603050405020304" charset="0"/>
                <a:ea typeface="微软雅黑" panose="020B0503020204020204" pitchFamily="34" charset="-122"/>
              </a:rPr>
              <a:t>中词语默认进入索引</a:t>
            </a:r>
            <a:r>
              <a:rPr lang="zh-CN" altLang="en-US">
                <a:solidFill>
                  <a:srgbClr val="FF0000"/>
                </a:solidFill>
                <a:latin typeface="Times New Roman" panose="02020603050405020304" charset="0"/>
                <a:ea typeface="微软雅黑" panose="020B0503020204020204" pitchFamily="34" charset="-122"/>
              </a:rPr>
              <a:t>不优先考虑</a:t>
            </a:r>
            <a:endParaRPr lang="zh-CN" altLang="en-US">
              <a:solidFill>
                <a:srgbClr val="FF0000"/>
              </a:solidFill>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考虑和</a:t>
            </a:r>
            <a:r>
              <a:rPr lang="zh-CN" altLang="en-US">
                <a:solidFill>
                  <a:srgbClr val="FF0000"/>
                </a:solidFill>
                <a:latin typeface="Times New Roman" panose="02020603050405020304" charset="0"/>
                <a:ea typeface="微软雅黑" panose="020B0503020204020204" pitchFamily="34" charset="-122"/>
              </a:rPr>
              <a:t>主题相关</a:t>
            </a:r>
            <a:r>
              <a:rPr lang="zh-CN" altLang="en-US">
                <a:latin typeface="Times New Roman" panose="02020603050405020304" charset="0"/>
                <a:ea typeface="微软雅黑" panose="020B0503020204020204" pitchFamily="34" charset="-122"/>
              </a:rPr>
              <a:t>的词</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考虑论文成果</a:t>
            </a:r>
            <a:r>
              <a:rPr lang="zh-CN" altLang="en-US">
                <a:solidFill>
                  <a:srgbClr val="FF0000"/>
                </a:solidFill>
                <a:latin typeface="Times New Roman" panose="02020603050405020304" charset="0"/>
                <a:ea typeface="微软雅黑" panose="020B0503020204020204" pitchFamily="34" charset="-122"/>
              </a:rPr>
              <a:t>应用领域</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考虑</a:t>
            </a:r>
            <a:r>
              <a:rPr lang="zh-CN" altLang="en-US">
                <a:solidFill>
                  <a:srgbClr val="FF0000"/>
                </a:solidFill>
                <a:latin typeface="Times New Roman" panose="02020603050405020304" charset="0"/>
                <a:ea typeface="微软雅黑" panose="020B0503020204020204" pitchFamily="34" charset="-122"/>
              </a:rPr>
              <a:t>实验技术</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注意</a:t>
            </a:r>
            <a:r>
              <a:rPr lang="zh-CN" altLang="en-US">
                <a:solidFill>
                  <a:srgbClr val="FF0000"/>
                </a:solidFill>
                <a:latin typeface="Times New Roman" panose="02020603050405020304" charset="0"/>
                <a:ea typeface="微软雅黑" panose="020B0503020204020204" pitchFamily="34" charset="-122"/>
              </a:rPr>
              <a:t>期刊</a:t>
            </a:r>
            <a:r>
              <a:rPr lang="zh-CN" altLang="en-US">
                <a:latin typeface="Times New Roman" panose="02020603050405020304" charset="0"/>
                <a:ea typeface="微软雅黑" panose="020B0503020204020204" pitchFamily="34" charset="-122"/>
              </a:rPr>
              <a:t>对关键词标点使用的</a:t>
            </a:r>
            <a:r>
              <a:rPr lang="zh-CN" altLang="en-US">
                <a:solidFill>
                  <a:srgbClr val="FF0000"/>
                </a:solidFill>
                <a:latin typeface="Times New Roman" panose="02020603050405020304" charset="0"/>
                <a:ea typeface="微软雅黑" panose="020B0503020204020204" pitchFamily="34" charset="-122"/>
              </a:rPr>
              <a:t>要求</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Good writer</a:t>
            </a:r>
            <a:endParaRPr lang="en-US" altLang="zh-CN">
              <a:latin typeface="Times New Roman" panose="02020603050405020304" charset="0"/>
            </a:endParaRPr>
          </a:p>
        </p:txBody>
      </p:sp>
      <p:sp>
        <p:nvSpPr>
          <p:cNvPr id="3" name="内容占位符 2"/>
          <p:cNvSpPr>
            <a:spLocks noGrp="1"/>
          </p:cNvSpPr>
          <p:nvPr>
            <p:ph idx="1"/>
          </p:nvPr>
        </p:nvSpPr>
        <p:spPr/>
        <p:txBody>
          <a:bodyPr/>
          <a:p>
            <a:r>
              <a:rPr lang="en-US" altLang="zh-CN">
                <a:latin typeface="Times New Roman" panose="02020603050405020304" charset="0"/>
                <a:ea typeface="微软雅黑" panose="020B0503020204020204" pitchFamily="34" charset="-122"/>
              </a:rPr>
              <a:t>Having something to say.</a:t>
            </a:r>
            <a:endParaRPr lang="en-US" altLang="zh-CN">
              <a:latin typeface="Times New Roman" panose="02020603050405020304" charset="0"/>
              <a:ea typeface="微软雅黑" panose="020B0503020204020204" pitchFamily="34" charset="-122"/>
            </a:endParaRPr>
          </a:p>
          <a:p>
            <a:pPr marL="0" indent="0">
              <a:buNone/>
            </a:pPr>
            <a:r>
              <a:rPr lang="zh-CN" altLang="en-US">
                <a:latin typeface="Times New Roman" panose="02020603050405020304" charset="0"/>
                <a:ea typeface="微软雅黑" panose="020B0503020204020204" pitchFamily="34" charset="-122"/>
              </a:rPr>
              <a:t>有要表达的</a:t>
            </a:r>
            <a:r>
              <a:rPr lang="zh-CN" altLang="en-US">
                <a:solidFill>
                  <a:srgbClr val="FF0000"/>
                </a:solidFill>
                <a:latin typeface="Times New Roman" panose="02020603050405020304" charset="0"/>
                <a:ea typeface="微软雅黑" panose="020B0503020204020204" pitchFamily="34" charset="-122"/>
              </a:rPr>
              <a:t>内容</a:t>
            </a:r>
            <a:r>
              <a:rPr lang="zh-CN" altLang="en-US">
                <a:latin typeface="Times New Roman" panose="02020603050405020304" charset="0"/>
                <a:ea typeface="微软雅黑" panose="020B0503020204020204" pitchFamily="34" charset="-122"/>
              </a:rPr>
              <a:t>。</a:t>
            </a:r>
            <a:endParaRPr lang="en-US" altLang="zh-CN">
              <a:latin typeface="Times New Roman" panose="02020603050405020304" charset="0"/>
              <a:ea typeface="微软雅黑" panose="020B0503020204020204" pitchFamily="34" charset="-122"/>
            </a:endParaRPr>
          </a:p>
          <a:p>
            <a:r>
              <a:rPr lang="en-US" altLang="zh-CN">
                <a:latin typeface="Times New Roman" panose="02020603050405020304" charset="0"/>
                <a:ea typeface="微软雅黑" panose="020B0503020204020204" pitchFamily="34" charset="-122"/>
              </a:rPr>
              <a:t>Logical thinking.</a:t>
            </a:r>
            <a:endParaRPr lang="en-US" altLang="zh-CN">
              <a:latin typeface="Times New Roman" panose="02020603050405020304" charset="0"/>
              <a:ea typeface="微软雅黑" panose="020B0503020204020204" pitchFamily="34" charset="-122"/>
            </a:endParaRPr>
          </a:p>
          <a:p>
            <a:pPr marL="0" indent="0">
              <a:buNone/>
            </a:pPr>
            <a:r>
              <a:rPr lang="zh-CN" altLang="en-US">
                <a:solidFill>
                  <a:srgbClr val="FF0000"/>
                </a:solidFill>
                <a:latin typeface="Times New Roman" panose="02020603050405020304" charset="0"/>
                <a:ea typeface="微软雅黑" panose="020B0503020204020204" pitchFamily="34" charset="-122"/>
              </a:rPr>
              <a:t>逻辑</a:t>
            </a:r>
            <a:r>
              <a:rPr lang="zh-CN" altLang="en-US">
                <a:latin typeface="Times New Roman" panose="02020603050405020304" charset="0"/>
                <a:ea typeface="微软雅黑" panose="020B0503020204020204" pitchFamily="34" charset="-122"/>
              </a:rPr>
              <a:t>思维。</a:t>
            </a:r>
            <a:endParaRPr lang="zh-CN" altLang="en-US">
              <a:latin typeface="Times New Roman" panose="02020603050405020304" charset="0"/>
              <a:ea typeface="微软雅黑" panose="020B0503020204020204" pitchFamily="34" charset="-122"/>
            </a:endParaRPr>
          </a:p>
          <a:p>
            <a:r>
              <a:rPr lang="en-US" altLang="zh-CN">
                <a:latin typeface="Times New Roman" panose="02020603050405020304" charset="0"/>
                <a:ea typeface="微软雅黑" panose="020B0503020204020204" pitchFamily="34" charset="-122"/>
              </a:rPr>
              <a:t>A few simple, learnable rules of style.</a:t>
            </a:r>
            <a:endParaRPr lang="en-US" altLang="zh-CN">
              <a:latin typeface="Times New Roman" panose="02020603050405020304" charset="0"/>
              <a:ea typeface="微软雅黑" panose="020B0503020204020204" pitchFamily="34" charset="-122"/>
            </a:endParaRPr>
          </a:p>
          <a:p>
            <a:pPr marL="0" indent="0">
              <a:buNone/>
            </a:pPr>
            <a:r>
              <a:rPr lang="en-US" altLang="zh-CN">
                <a:solidFill>
                  <a:schemeClr val="tx1">
                    <a:lumMod val="60000"/>
                    <a:lumOff val="40000"/>
                  </a:schemeClr>
                </a:solidFill>
                <a:latin typeface="Times New Roman" panose="02020603050405020304" charset="0"/>
                <a:ea typeface="微软雅黑" panose="020B0503020204020204" pitchFamily="34" charset="-122"/>
              </a:rPr>
              <a:t>Good writing </a:t>
            </a:r>
            <a:r>
              <a:rPr lang="zh-CN" altLang="en-US">
                <a:solidFill>
                  <a:schemeClr val="tx1">
                    <a:lumMod val="60000"/>
                    <a:lumOff val="40000"/>
                  </a:schemeClr>
                </a:solidFill>
                <a:latin typeface="Times New Roman" panose="02020603050405020304" charset="0"/>
                <a:ea typeface="微软雅黑" panose="020B0503020204020204" pitchFamily="34" charset="-122"/>
              </a:rPr>
              <a:t>是可以学的。</a:t>
            </a:r>
            <a:r>
              <a:rPr lang="en-US" altLang="zh-CN">
                <a:solidFill>
                  <a:schemeClr val="tx1">
                    <a:lumMod val="60000"/>
                    <a:lumOff val="40000"/>
                  </a:schemeClr>
                </a:solidFill>
                <a:latin typeface="Times New Roman" panose="02020603050405020304" charset="0"/>
                <a:ea typeface="微软雅黑" panose="020B0503020204020204" pitchFamily="34" charset="-122"/>
              </a:rPr>
              <a:t>-</a:t>
            </a:r>
            <a:endParaRPr lang="en-US" altLang="zh-CN">
              <a:solidFill>
                <a:schemeClr val="tx1">
                  <a:lumMod val="60000"/>
                  <a:lumOff val="40000"/>
                </a:schemeClr>
              </a:solidFill>
              <a:latin typeface="Times New Roman" panose="02020603050405020304" charset="0"/>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例子</a:t>
            </a:r>
            <a:endParaRPr lang="zh-CN" altLang="en-US">
              <a:latin typeface="Times New Roman" panose="02020603050405020304" charset="0"/>
            </a:endParaRPr>
          </a:p>
        </p:txBody>
      </p:sp>
      <p:sp>
        <p:nvSpPr>
          <p:cNvPr id="3" name="内容占位符 2"/>
          <p:cNvSpPr/>
          <p:nvPr>
            <p:ph idx="1"/>
          </p:nvPr>
        </p:nvSpPr>
        <p:spPr/>
        <p:txBody>
          <a:bodyPr/>
          <a:p>
            <a:pPr marL="0" indent="0">
              <a:buNone/>
            </a:pPr>
            <a:r>
              <a:rPr lang="zh-CN" altLang="en-US">
                <a:latin typeface="Times New Roman" panose="02020603050405020304" charset="0"/>
                <a:ea typeface="微软雅黑" panose="020B0503020204020204" pitchFamily="34" charset="-122"/>
              </a:rPr>
              <a:t>anomaly detection, sentence embedding, event</a:t>
            </a: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metadata</a:t>
            </a:r>
            <a:endParaRPr lang="zh-CN" altLang="en-US">
              <a:latin typeface="Times New Roman" panose="02020603050405020304" charset="0"/>
              <a:ea typeface="微软雅黑" panose="020B0503020204020204" pitchFamily="34" charset="-122"/>
            </a:endParaRPr>
          </a:p>
          <a:p>
            <a:pPr marL="0" indent="0">
              <a:buNone/>
            </a:pPr>
            <a:r>
              <a:rPr lang="zh-CN" altLang="en-US">
                <a:solidFill>
                  <a:srgbClr val="00B0F0"/>
                </a:solidFill>
                <a:latin typeface="Times New Roman" panose="02020603050405020304" charset="0"/>
                <a:ea typeface="微软雅黑" panose="020B0503020204020204" pitchFamily="34" charset="-122"/>
              </a:rPr>
              <a:t>异常检测、</a:t>
            </a:r>
            <a:r>
              <a:rPr lang="zh-CN" altLang="en-US">
                <a:solidFill>
                  <a:srgbClr val="FF0000"/>
                </a:solidFill>
                <a:latin typeface="Times New Roman" panose="02020603050405020304" charset="0"/>
                <a:ea typeface="微软雅黑" panose="020B0503020204020204" pitchFamily="34" charset="-122"/>
              </a:rPr>
              <a:t>句子嵌入、事件元数据</a:t>
            </a:r>
            <a:endParaRPr lang="zh-CN" altLang="en-US">
              <a:solidFill>
                <a:srgbClr val="FF0000"/>
              </a:solidFill>
              <a:latin typeface="Times New Roman" panose="02020603050405020304" charset="0"/>
              <a:ea typeface="微软雅黑" panose="020B0503020204020204" pitchFamily="34" charset="-122"/>
            </a:endParaRPr>
          </a:p>
          <a:p>
            <a:pPr marL="0" indent="0">
              <a:buNone/>
            </a:pPr>
            <a:endParaRPr lang="zh-CN" altLang="en-US">
              <a:solidFill>
                <a:srgbClr val="FF0000"/>
              </a:solidFill>
              <a:latin typeface="Times New Roman" panose="02020603050405020304" charset="0"/>
              <a:ea typeface="微软雅黑" panose="020B0503020204020204" pitchFamily="34" charset="-122"/>
            </a:endParaRPr>
          </a:p>
          <a:p>
            <a:pPr marL="0" indent="0">
              <a:buNone/>
            </a:pPr>
            <a:endParaRPr lang="zh-CN" altLang="en-US">
              <a:solidFill>
                <a:srgbClr val="FF0000"/>
              </a:solidFill>
              <a:latin typeface="Times New Roman" panose="02020603050405020304" charset="0"/>
              <a:ea typeface="微软雅黑" panose="020B0503020204020204" pitchFamily="34" charset="-122"/>
            </a:endParaRPr>
          </a:p>
          <a:p>
            <a:pPr marL="0" indent="0">
              <a:buNone/>
            </a:pPr>
            <a:r>
              <a:rPr lang="zh-CN" altLang="en-US">
                <a:solidFill>
                  <a:srgbClr val="00B0F0"/>
                </a:solidFill>
                <a:latin typeface="Times New Roman" panose="02020603050405020304" charset="0"/>
                <a:ea typeface="微软雅黑" panose="020B0503020204020204" pitchFamily="34" charset="-122"/>
              </a:rPr>
              <a:t>研究的问题</a:t>
            </a:r>
            <a:r>
              <a:rPr lang="en-US" altLang="zh-CN">
                <a:solidFill>
                  <a:srgbClr val="FF0000"/>
                </a:solidFill>
                <a:latin typeface="Times New Roman" panose="02020603050405020304" charset="0"/>
                <a:ea typeface="微软雅黑" panose="020B0503020204020204" pitchFamily="34" charset="-122"/>
              </a:rPr>
              <a:t>		 </a:t>
            </a:r>
            <a:r>
              <a:rPr lang="zh-CN" altLang="en-US">
                <a:solidFill>
                  <a:srgbClr val="FF0000"/>
                </a:solidFill>
                <a:latin typeface="Times New Roman" panose="02020603050405020304" charset="0"/>
                <a:ea typeface="微软雅黑" panose="020B0503020204020204" pitchFamily="34" charset="-122"/>
              </a:rPr>
              <a:t>实验技术</a:t>
            </a:r>
            <a:endParaRPr lang="zh-CN" altLang="en-US">
              <a:solidFill>
                <a:srgbClr val="FF0000"/>
              </a:solidFill>
              <a:latin typeface="Times New Roman" panose="02020603050405020304" charset="0"/>
              <a:ea typeface="微软雅黑" panose="020B0503020204020204" pitchFamily="34" charset="-122"/>
            </a:endParaRPr>
          </a:p>
        </p:txBody>
      </p:sp>
      <p:cxnSp>
        <p:nvCxnSpPr>
          <p:cNvPr id="5" name="直接箭头连接符 4"/>
          <p:cNvCxnSpPr/>
          <p:nvPr/>
        </p:nvCxnSpPr>
        <p:spPr>
          <a:xfrm flipH="1">
            <a:off x="2170430" y="2746375"/>
            <a:ext cx="8890" cy="915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101590" y="2828290"/>
            <a:ext cx="0" cy="8794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72160" y="2824480"/>
            <a:ext cx="3504565" cy="777875"/>
          </a:xfrm>
        </p:spPr>
        <p:txBody>
          <a:bodyPr>
            <a:normAutofit/>
          </a:bodyPr>
          <a:lstStyle/>
          <a:p>
            <a:pPr algn="ctr"/>
            <a:r>
              <a:rPr lang="en-US" altLang="zh-CN" dirty="0">
                <a:latin typeface="Times New Roman" panose="02020603050405020304" charset="0"/>
              </a:rPr>
              <a:t>introduction</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本节探讨引言的语言特点及写法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介绍</a:t>
            </a:r>
            <a:endParaRPr lang="zh-CN" altLang="en-US">
              <a:latin typeface="Times New Roman" panose="02020603050405020304" charset="0"/>
            </a:endParaRPr>
          </a:p>
        </p:txBody>
      </p:sp>
      <p:sp>
        <p:nvSpPr>
          <p:cNvPr id="3" name="内容占位符 2"/>
          <p:cNvSpPr>
            <a:spLocks noGrp="1"/>
          </p:cNvSpPr>
          <p:nvPr>
            <p:ph idx="1"/>
          </p:nvPr>
        </p:nvSpPr>
        <p:spPr>
          <a:xfrm>
            <a:off x="1041400" y="1626235"/>
            <a:ext cx="8901430" cy="4607560"/>
          </a:xfrm>
        </p:spPr>
        <p:txBody>
          <a:bodyPr>
            <a:normAutofit/>
          </a:bodyPr>
          <a:p>
            <a:pPr marL="0" indent="0" fontAlgn="auto">
              <a:lnSpc>
                <a:spcPct val="150000"/>
              </a:lnSpc>
              <a:buNone/>
            </a:pPr>
            <a:r>
              <a:rPr lang="en-US" altLang="zh-CN" sz="2400">
                <a:latin typeface="Times New Roman" panose="02020603050405020304" charset="0"/>
                <a:ea typeface="微软雅黑" panose="020B0503020204020204" pitchFamily="34" charset="-122"/>
              </a:rPr>
              <a:t>	引言应该</a:t>
            </a:r>
            <a:r>
              <a:rPr lang="en-US" altLang="zh-CN" sz="2400">
                <a:solidFill>
                  <a:srgbClr val="FF0000"/>
                </a:solidFill>
                <a:latin typeface="Times New Roman" panose="02020603050405020304" charset="0"/>
                <a:ea typeface="微软雅黑" panose="020B0503020204020204" pitchFamily="34" charset="-122"/>
              </a:rPr>
              <a:t>全面、客观、准确</a:t>
            </a:r>
            <a:r>
              <a:rPr lang="en-US" altLang="zh-CN" sz="2400">
                <a:latin typeface="Times New Roman" panose="02020603050405020304" charset="0"/>
                <a:ea typeface="微软雅黑" panose="020B0503020204020204" pitchFamily="34" charset="-122"/>
              </a:rPr>
              <a:t>地</a:t>
            </a:r>
            <a:r>
              <a:rPr lang="en-US" altLang="zh-CN" sz="2400">
                <a:solidFill>
                  <a:srgbClr val="00B0F0"/>
                </a:solidFill>
                <a:latin typeface="Times New Roman" panose="02020603050405020304" charset="0"/>
                <a:ea typeface="微软雅黑" panose="020B0503020204020204" pitchFamily="34" charset="-122"/>
              </a:rPr>
              <a:t>介绍问题的背景和历史发展</a:t>
            </a:r>
            <a:r>
              <a:rPr lang="en-US" altLang="zh-CN" sz="2400">
                <a:latin typeface="Times New Roman" panose="02020603050405020304" charset="0"/>
                <a:ea typeface="微软雅黑" panose="020B0503020204020204" pitchFamily="34" charset="-122"/>
              </a:rPr>
              <a:t>，</a:t>
            </a:r>
            <a:r>
              <a:rPr lang="en-US" altLang="zh-CN" sz="2400">
                <a:solidFill>
                  <a:srgbClr val="00B0F0"/>
                </a:solidFill>
                <a:latin typeface="Times New Roman" panose="02020603050405020304" charset="0"/>
                <a:ea typeface="微软雅黑" panose="020B0503020204020204" pitchFamily="34" charset="-122"/>
              </a:rPr>
              <a:t>本文的动因</a:t>
            </a:r>
            <a:r>
              <a:rPr lang="en-US" altLang="zh-CN" sz="2400">
                <a:latin typeface="Times New Roman" panose="02020603050405020304" charset="0"/>
                <a:ea typeface="微软雅黑" panose="020B0503020204020204" pitchFamily="34" charset="-122"/>
              </a:rPr>
              <a:t>，他人以及自己的</a:t>
            </a:r>
            <a:r>
              <a:rPr lang="en-US" altLang="zh-CN" sz="2400">
                <a:solidFill>
                  <a:srgbClr val="00B0F0"/>
                </a:solidFill>
                <a:latin typeface="Times New Roman" panose="02020603050405020304" charset="0"/>
                <a:ea typeface="微软雅黑" panose="020B0503020204020204" pitchFamily="34" charset="-122"/>
              </a:rPr>
              <a:t>主要成果和贡献</a:t>
            </a:r>
            <a:r>
              <a:rPr lang="en-US" altLang="zh-CN" sz="2400">
                <a:latin typeface="Times New Roman" panose="02020603050405020304" charset="0"/>
                <a:ea typeface="微软雅黑" panose="020B0503020204020204" pitchFamily="34" charset="-122"/>
              </a:rPr>
              <a:t>。</a:t>
            </a:r>
            <a:endParaRPr lang="en-US" altLang="zh-CN" sz="2400">
              <a:latin typeface="Times New Roman" panose="02020603050405020304" charset="0"/>
              <a:ea typeface="微软雅黑" panose="020B0503020204020204" pitchFamily="34" charset="-122"/>
            </a:endParaRPr>
          </a:p>
          <a:p>
            <a:pPr marL="0" indent="0" fontAlgn="auto">
              <a:lnSpc>
                <a:spcPct val="150000"/>
              </a:lnSpc>
              <a:buNone/>
            </a:pPr>
            <a:r>
              <a:rPr lang="en-US" altLang="zh-CN" sz="2400">
                <a:latin typeface="Times New Roman" panose="02020603050405020304" charset="0"/>
                <a:ea typeface="微软雅黑" panose="020B0503020204020204" pitchFamily="34" charset="-122"/>
              </a:rPr>
              <a:t>	</a:t>
            </a:r>
            <a:endParaRPr lang="en-US" altLang="zh-CN" sz="2400">
              <a:latin typeface="Times New Roman" panose="02020603050405020304" charset="0"/>
              <a:ea typeface="微软雅黑" panose="020B0503020204020204" pitchFamily="34" charset="-122"/>
            </a:endParaRPr>
          </a:p>
          <a:p>
            <a:pPr marL="0" indent="0" fontAlgn="auto">
              <a:lnSpc>
                <a:spcPct val="150000"/>
              </a:lnSpc>
              <a:buNone/>
            </a:pPr>
            <a:r>
              <a:rPr lang="en-US" altLang="zh-CN" sz="2400">
                <a:latin typeface="Times New Roman" panose="02020603050405020304" charset="0"/>
                <a:ea typeface="微软雅黑" panose="020B0503020204020204" pitchFamily="34" charset="-122"/>
              </a:rPr>
              <a:t>	作者对有关学科领域的熟悉程度，作者的知识是渊博、还是贫乏，研究的意义何在、价值如何等问题，都在引言的字里行间得以充分体现。</a:t>
            </a:r>
            <a:endParaRPr lang="en-US" altLang="zh-CN" sz="2400">
              <a:latin typeface="Times New Roman" panose="02020603050405020304" charset="0"/>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介绍</a:t>
            </a:r>
            <a:endParaRPr lang="zh-CN" altLang="en-US">
              <a:latin typeface="Times New Roman" panose="02020603050405020304" charset="0"/>
            </a:endParaRPr>
          </a:p>
        </p:txBody>
      </p:sp>
      <p:sp>
        <p:nvSpPr>
          <p:cNvPr id="3" name="内容占位符 2"/>
          <p:cNvSpPr>
            <a:spLocks noGrp="1"/>
          </p:cNvSpPr>
          <p:nvPr>
            <p:ph idx="1"/>
          </p:nvPr>
        </p:nvSpPr>
        <p:spPr>
          <a:xfrm>
            <a:off x="1041400" y="1626235"/>
            <a:ext cx="8901430" cy="4607560"/>
          </a:xfrm>
        </p:spPr>
        <p:txBody>
          <a:bodyPr>
            <a:normAutofit/>
          </a:bodyPr>
          <a:p>
            <a:pPr marL="0" indent="0" fontAlgn="auto">
              <a:lnSpc>
                <a:spcPct val="150000"/>
              </a:lnSpc>
              <a:buNone/>
            </a:pPr>
            <a:r>
              <a:rPr lang="en-US" altLang="zh-CN" sz="2400">
                <a:latin typeface="Times New Roman" panose="02020603050405020304" charset="0"/>
                <a:ea typeface="微软雅黑" panose="020B0503020204020204" pitchFamily="34" charset="-122"/>
              </a:rPr>
              <a:t>	</a:t>
            </a:r>
            <a:endParaRPr lang="en-US" altLang="zh-CN" sz="2400">
              <a:latin typeface="Times New Roman" panose="02020603050405020304" charset="0"/>
              <a:ea typeface="微软雅黑" panose="020B0503020204020204" pitchFamily="34" charset="-122"/>
            </a:endParaRPr>
          </a:p>
        </p:txBody>
      </p:sp>
      <p:pic>
        <p:nvPicPr>
          <p:cNvPr id="5" name="图片 4"/>
          <p:cNvPicPr>
            <a:picLocks noChangeAspect="1"/>
          </p:cNvPicPr>
          <p:nvPr/>
        </p:nvPicPr>
        <p:blipFill>
          <a:blip r:embed="rId1"/>
          <a:srcRect l="527" t="2786"/>
          <a:stretch>
            <a:fillRect/>
          </a:stretch>
        </p:blipFill>
        <p:spPr>
          <a:xfrm>
            <a:off x="1853565" y="1745615"/>
            <a:ext cx="6946265" cy="4165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67778" y="1825692"/>
            <a:ext cx="3004100" cy="3206616"/>
            <a:chOff x="1001891" y="1688359"/>
            <a:chExt cx="3004100" cy="3206616"/>
          </a:xfrm>
        </p:grpSpPr>
        <p:sp>
          <p:nvSpPr>
            <p:cNvPr id="3" name="平行四边形 2"/>
            <p:cNvSpPr/>
            <p:nvPr/>
          </p:nvSpPr>
          <p:spPr>
            <a:xfrm rot="13191419">
              <a:off x="1482353" y="2384565"/>
              <a:ext cx="2523638" cy="2510410"/>
            </a:xfrm>
            <a:prstGeom prst="parallelogram">
              <a:avLst>
                <a:gd name="adj" fmla="val 36148"/>
              </a:avLst>
            </a:prstGeom>
            <a:gradFill flip="none" rotWithShape="1">
              <a:gsLst>
                <a:gs pos="25000">
                  <a:srgbClr val="6B6B6B">
                    <a:lumMod val="99000"/>
                    <a:alpha val="17000"/>
                  </a:srgbClr>
                </a:gs>
                <a:gs pos="0">
                  <a:schemeClr val="tx1">
                    <a:alpha val="62000"/>
                    <a:lumMod val="97000"/>
                    <a:lumOff val="3000"/>
                  </a:schemeClr>
                </a:gs>
                <a:gs pos="100000">
                  <a:srgbClr val="FFFFFF"/>
                </a:gs>
              </a:gsLst>
              <a:lin ang="10800000" scaled="1"/>
              <a:tileRect/>
            </a:gra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1891" y="1688359"/>
              <a:ext cx="2806936" cy="2474097"/>
            </a:xfrm>
            <a:prstGeom prst="rect">
              <a:avLst/>
            </a:prstGeom>
          </p:spPr>
        </p:pic>
      </p:grpSp>
      <p:sp>
        <p:nvSpPr>
          <p:cNvPr id="9" name="椭圆 8"/>
          <p:cNvSpPr/>
          <p:nvPr/>
        </p:nvSpPr>
        <p:spPr>
          <a:xfrm>
            <a:off x="4127500" y="3949700"/>
            <a:ext cx="779463" cy="779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11" name="椭圆 10"/>
          <p:cNvSpPr/>
          <p:nvPr/>
        </p:nvSpPr>
        <p:spPr>
          <a:xfrm>
            <a:off x="5846233" y="2451569"/>
            <a:ext cx="779463" cy="779463"/>
          </a:xfrm>
          <a:prstGeom prst="ellipse">
            <a:avLst/>
          </a:prstGeom>
          <a:solidFill>
            <a:srgbClr val="FAD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02</a:t>
            </a:r>
            <a:endParaRPr lang="zh-CN" altLang="en-US" dirty="0">
              <a:solidFill>
                <a:schemeClr val="bg1"/>
              </a:solidFill>
            </a:endParaRPr>
          </a:p>
        </p:txBody>
      </p:sp>
      <p:sp>
        <p:nvSpPr>
          <p:cNvPr id="13" name="椭圆 12"/>
          <p:cNvSpPr/>
          <p:nvPr/>
        </p:nvSpPr>
        <p:spPr>
          <a:xfrm>
            <a:off x="9283700" y="2451569"/>
            <a:ext cx="779463" cy="779463"/>
          </a:xfrm>
          <a:prstGeom prst="ellipse">
            <a:avLst/>
          </a:prstGeom>
          <a:solidFill>
            <a:srgbClr val="B7C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sp>
        <p:nvSpPr>
          <p:cNvPr id="15" name="椭圆 14"/>
          <p:cNvSpPr/>
          <p:nvPr/>
        </p:nvSpPr>
        <p:spPr>
          <a:xfrm>
            <a:off x="7564966" y="3985481"/>
            <a:ext cx="779463" cy="779463"/>
          </a:xfrm>
          <a:prstGeom prst="ellipse">
            <a:avLst/>
          </a:prstGeom>
          <a:solidFill>
            <a:srgbClr val="D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03</a:t>
            </a:r>
            <a:endParaRPr lang="zh-CN" altLang="en-US" dirty="0">
              <a:solidFill>
                <a:srgbClr val="DC454F"/>
              </a:solidFill>
            </a:endParaRPr>
          </a:p>
        </p:txBody>
      </p:sp>
      <p:cxnSp>
        <p:nvCxnSpPr>
          <p:cNvPr id="17" name="直接连接符 16"/>
          <p:cNvCxnSpPr/>
          <p:nvPr/>
        </p:nvCxnSpPr>
        <p:spPr>
          <a:xfrm>
            <a:off x="3490154" y="3736944"/>
            <a:ext cx="647792" cy="4255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72799" y="3231032"/>
            <a:ext cx="873434" cy="7544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344429" y="3228945"/>
            <a:ext cx="957663" cy="75653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681086" y="3228945"/>
            <a:ext cx="902273" cy="75653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339109" y="4779263"/>
            <a:ext cx="2356243" cy="506730"/>
          </a:xfrm>
          <a:prstGeom prst="rect">
            <a:avLst/>
          </a:prstGeom>
          <a:noFill/>
        </p:spPr>
        <p:txBody>
          <a:bodyPr wrap="square">
            <a:spAutoFit/>
          </a:bodyPr>
          <a:lstStyle/>
          <a:p>
            <a:pPr>
              <a:lnSpc>
                <a:spcPct val="150000"/>
              </a:lnSpc>
            </a:pPr>
            <a:r>
              <a:rPr lang="zh-CN" altLang="zh-CN" sz="1800" dirty="0">
                <a:solidFill>
                  <a:schemeClr val="accent1"/>
                </a:solidFill>
                <a:latin typeface="Times New Roman" panose="02020603050405020304" charset="0"/>
                <a:ea typeface="微软雅黑" panose="020B0503020204020204" pitchFamily="34" charset="-122"/>
              </a:rPr>
              <a:t>研究背景和</a:t>
            </a:r>
            <a:r>
              <a:rPr lang="zh-CN" altLang="zh-CN" sz="1800" dirty="0">
                <a:solidFill>
                  <a:schemeClr val="accent1"/>
                </a:solidFill>
                <a:latin typeface="Times New Roman" panose="02020603050405020304" charset="0"/>
                <a:ea typeface="微软雅黑" panose="020B0503020204020204" pitchFamily="34" charset="-122"/>
              </a:rPr>
              <a:t>重要性</a:t>
            </a:r>
            <a:endParaRPr lang="zh-CN" altLang="zh-CN" sz="1800" dirty="0">
              <a:solidFill>
                <a:schemeClr val="accent1"/>
              </a:solidFill>
              <a:latin typeface="Times New Roman" panose="02020603050405020304" charset="0"/>
              <a:ea typeface="微软雅黑" panose="020B0503020204020204" pitchFamily="34" charset="-122"/>
            </a:endParaRPr>
          </a:p>
        </p:txBody>
      </p:sp>
      <p:sp>
        <p:nvSpPr>
          <p:cNvPr id="34" name="文本框 33"/>
          <p:cNvSpPr txBox="1"/>
          <p:nvPr/>
        </p:nvSpPr>
        <p:spPr>
          <a:xfrm>
            <a:off x="6118225" y="4765040"/>
            <a:ext cx="3945255" cy="506730"/>
          </a:xfrm>
          <a:prstGeom prst="rect">
            <a:avLst/>
          </a:prstGeom>
          <a:noFill/>
        </p:spPr>
        <p:txBody>
          <a:bodyPr wrap="square">
            <a:spAutoFit/>
          </a:bodyPr>
          <a:lstStyle/>
          <a:p>
            <a:pPr>
              <a:lnSpc>
                <a:spcPct val="150000"/>
              </a:lnSpc>
            </a:pPr>
            <a:r>
              <a:rPr lang="zh-CN" altLang="zh-CN" sz="1800" dirty="0">
                <a:solidFill>
                  <a:srgbClr val="DC454F"/>
                </a:solidFill>
                <a:latin typeface="Times New Roman" panose="02020603050405020304" charset="0"/>
                <a:ea typeface="微软雅黑" panose="020B0503020204020204" pitchFamily="34" charset="-122"/>
              </a:rPr>
              <a:t>点题</a:t>
            </a:r>
            <a:r>
              <a:rPr lang="en-US" altLang="zh-CN" sz="1800" dirty="0">
                <a:solidFill>
                  <a:srgbClr val="DC454F"/>
                </a:solidFill>
                <a:latin typeface="Times New Roman" panose="02020603050405020304" charset="0"/>
                <a:ea typeface="微软雅黑" panose="020B0503020204020204" pitchFamily="34" charset="-122"/>
              </a:rPr>
              <a:t>——</a:t>
            </a:r>
            <a:r>
              <a:rPr lang="zh-CN" altLang="en-US" sz="1800" dirty="0">
                <a:solidFill>
                  <a:srgbClr val="DC454F"/>
                </a:solidFill>
                <a:latin typeface="Times New Roman" panose="02020603050405020304" charset="0"/>
                <a:ea typeface="微软雅黑" panose="020B0503020204020204" pitchFamily="34" charset="-122"/>
              </a:rPr>
              <a:t>点出本文的</a:t>
            </a:r>
            <a:r>
              <a:rPr lang="zh-CN" altLang="en-US" sz="1800" dirty="0">
                <a:solidFill>
                  <a:srgbClr val="DC454F"/>
                </a:solidFill>
                <a:latin typeface="Times New Roman" panose="02020603050405020304" charset="0"/>
                <a:ea typeface="微软雅黑" panose="020B0503020204020204" pitchFamily="34" charset="-122"/>
              </a:rPr>
              <a:t>研究课题</a:t>
            </a:r>
            <a:endParaRPr lang="zh-CN" altLang="en-US" sz="1800" dirty="0">
              <a:solidFill>
                <a:srgbClr val="DC454F"/>
              </a:solidFill>
              <a:latin typeface="Times New Roman" panose="02020603050405020304" charset="0"/>
              <a:ea typeface="微软雅黑" panose="020B0503020204020204" pitchFamily="34" charset="-122"/>
            </a:endParaRPr>
          </a:p>
        </p:txBody>
      </p:sp>
      <p:sp>
        <p:nvSpPr>
          <p:cNvPr id="36" name="文本框 35"/>
          <p:cNvSpPr txBox="1"/>
          <p:nvPr/>
        </p:nvSpPr>
        <p:spPr>
          <a:xfrm>
            <a:off x="8848611" y="1405301"/>
            <a:ext cx="2356243" cy="922020"/>
          </a:xfrm>
          <a:prstGeom prst="rect">
            <a:avLst/>
          </a:prstGeom>
          <a:noFill/>
        </p:spPr>
        <p:txBody>
          <a:bodyPr wrap="square">
            <a:spAutoFit/>
          </a:bodyPr>
          <a:lstStyle/>
          <a:p>
            <a:pPr>
              <a:lnSpc>
                <a:spcPct val="150000"/>
              </a:lnSpc>
            </a:pPr>
            <a:r>
              <a:rPr lang="zh-CN" altLang="zh-CN" sz="1800" dirty="0">
                <a:solidFill>
                  <a:schemeClr val="accent4">
                    <a:lumMod val="75000"/>
                  </a:schemeClr>
                </a:solidFill>
                <a:latin typeface="Times New Roman" panose="02020603050405020304" charset="0"/>
                <a:ea typeface="微软雅黑" panose="020B0503020204020204" pitchFamily="34" charset="-122"/>
              </a:rPr>
              <a:t>概述文章的核心方法论和</a:t>
            </a:r>
            <a:r>
              <a:rPr lang="zh-CN" altLang="zh-CN" sz="1800" dirty="0">
                <a:solidFill>
                  <a:schemeClr val="accent4">
                    <a:lumMod val="75000"/>
                  </a:schemeClr>
                </a:solidFill>
                <a:latin typeface="Times New Roman" panose="02020603050405020304" charset="0"/>
                <a:ea typeface="微软雅黑" panose="020B0503020204020204" pitchFamily="34" charset="-122"/>
              </a:rPr>
              <a:t>主要发现</a:t>
            </a:r>
            <a:endParaRPr lang="zh-CN" altLang="zh-CN" sz="1800" dirty="0">
              <a:solidFill>
                <a:schemeClr val="accent4">
                  <a:lumMod val="75000"/>
                </a:schemeClr>
              </a:solidFill>
              <a:latin typeface="Times New Roman" panose="02020603050405020304" charset="0"/>
              <a:ea typeface="微软雅黑" panose="020B0503020204020204" pitchFamily="34" charset="-122"/>
            </a:endParaRPr>
          </a:p>
        </p:txBody>
      </p:sp>
      <p:sp>
        <p:nvSpPr>
          <p:cNvPr id="38" name="文本框 37"/>
          <p:cNvSpPr txBox="1"/>
          <p:nvPr/>
        </p:nvSpPr>
        <p:spPr>
          <a:xfrm>
            <a:off x="4972685" y="1759585"/>
            <a:ext cx="3077845" cy="506730"/>
          </a:xfrm>
          <a:prstGeom prst="rect">
            <a:avLst/>
          </a:prstGeom>
          <a:noFill/>
        </p:spPr>
        <p:txBody>
          <a:bodyPr wrap="square">
            <a:spAutoFit/>
          </a:bodyPr>
          <a:lstStyle/>
          <a:p>
            <a:pPr>
              <a:lnSpc>
                <a:spcPct val="150000"/>
              </a:lnSpc>
            </a:pPr>
            <a:r>
              <a:rPr lang="zh-CN" altLang="zh-CN" sz="1800" dirty="0">
                <a:solidFill>
                  <a:schemeClr val="bg2">
                    <a:lumMod val="75000"/>
                  </a:schemeClr>
                </a:solidFill>
                <a:latin typeface="Times New Roman" panose="02020603050405020304" charset="0"/>
                <a:ea typeface="微软雅黑" panose="020B0503020204020204" pitchFamily="34" charset="-122"/>
              </a:rPr>
              <a:t>引出该领域</a:t>
            </a:r>
            <a:r>
              <a:rPr lang="zh-CN" altLang="zh-CN" sz="1800" dirty="0">
                <a:solidFill>
                  <a:schemeClr val="bg2">
                    <a:lumMod val="75000"/>
                  </a:schemeClr>
                </a:solidFill>
                <a:latin typeface="Times New Roman" panose="02020603050405020304" charset="0"/>
                <a:ea typeface="微软雅黑" panose="020B0503020204020204" pitchFamily="34" charset="-122"/>
              </a:rPr>
              <a:t>科研空白</a:t>
            </a:r>
            <a:endParaRPr lang="zh-CN" altLang="zh-CN" sz="1800" dirty="0">
              <a:solidFill>
                <a:schemeClr val="bg2">
                  <a:lumMod val="75000"/>
                </a:schemeClr>
              </a:solidFill>
              <a:latin typeface="Times New Roman" panose="02020603050405020304" charset="0"/>
              <a:ea typeface="微软雅黑" panose="020B0503020204020204" pitchFamily="34" charset="-122"/>
            </a:endParaRPr>
          </a:p>
        </p:txBody>
      </p:sp>
      <p:sp>
        <p:nvSpPr>
          <p:cNvPr id="2" name="标题 1"/>
          <p:cNvSpPr>
            <a:spLocks noGrp="1"/>
          </p:cNvSpPr>
          <p:nvPr>
            <p:ph type="title"/>
          </p:nvPr>
        </p:nvSpPr>
        <p:spPr>
          <a:xfrm>
            <a:off x="2297975" y="566261"/>
            <a:ext cx="8316685" cy="779463"/>
          </a:xfrm>
        </p:spPr>
        <p:txBody>
          <a:bodyPr/>
          <a:p>
            <a:r>
              <a:rPr lang="zh-CN" altLang="en-US">
                <a:latin typeface="Times New Roman" panose="02020603050405020304" charset="0"/>
              </a:rPr>
              <a:t>内容</a:t>
            </a:r>
            <a:endParaRPr lang="zh-CN" altLang="en-US">
              <a:latin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核心</a:t>
            </a:r>
            <a:r>
              <a:rPr lang="zh-CN" altLang="en-US">
                <a:latin typeface="Times New Roman" panose="02020603050405020304" charset="0"/>
              </a:rPr>
              <a:t>问题</a:t>
            </a:r>
            <a:endParaRPr lang="zh-CN" altLang="en-US">
              <a:latin typeface="Times New Roman" panose="02020603050405020304" charset="0"/>
            </a:endParaRPr>
          </a:p>
        </p:txBody>
      </p:sp>
      <p:sp>
        <p:nvSpPr>
          <p:cNvPr id="3" name="内容占位符 2"/>
          <p:cNvSpPr>
            <a:spLocks noGrp="1"/>
          </p:cNvSpPr>
          <p:nvPr>
            <p:ph idx="1"/>
          </p:nvPr>
        </p:nvSpPr>
        <p:spPr>
          <a:xfrm>
            <a:off x="1334770" y="2126615"/>
            <a:ext cx="9165590" cy="3536950"/>
          </a:xfrm>
        </p:spPr>
        <p:txBody>
          <a:bodyPr/>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为什么</a:t>
            </a:r>
            <a:r>
              <a:rPr lang="zh-CN" altLang="en-US">
                <a:latin typeface="Times New Roman" panose="02020603050405020304" charset="0"/>
                <a:ea typeface="微软雅黑" panose="020B0503020204020204" pitchFamily="34" charset="-122"/>
              </a:rPr>
              <a:t>这个领域值得我们费力去</a:t>
            </a:r>
            <a:r>
              <a:rPr lang="zh-CN" altLang="en-US">
                <a:latin typeface="Times New Roman" panose="02020603050405020304" charset="0"/>
                <a:ea typeface="微软雅黑" panose="020B0503020204020204" pitchFamily="34" charset="-122"/>
              </a:rPr>
              <a:t>探究</a:t>
            </a:r>
            <a:endParaRPr lang="zh-CN" altLang="en-US">
              <a:latin typeface="Times New Roman" panose="02020603050405020304" charset="0"/>
              <a:ea typeface="微软雅黑" panose="020B0503020204020204" pitchFamily="34" charset="-122"/>
            </a:endParaRPr>
          </a:p>
          <a:p>
            <a:pPr marL="514350" indent="-514350" fontAlgn="auto">
              <a:lnSpc>
                <a:spcPct val="150000"/>
              </a:lnSpc>
              <a:buAutoNum type="arabicPeriod"/>
            </a:pPr>
            <a:r>
              <a:rPr lang="zh-CN" altLang="en-US">
                <a:solidFill>
                  <a:srgbClr val="FF0000"/>
                </a:solidFill>
                <a:latin typeface="Times New Roman" panose="02020603050405020304" charset="0"/>
                <a:ea typeface="微软雅黑" panose="020B0503020204020204" pitchFamily="34" charset="-122"/>
              </a:rPr>
              <a:t>说服读者</a:t>
            </a:r>
            <a:r>
              <a:rPr lang="zh-CN" altLang="en-US">
                <a:latin typeface="Times New Roman" panose="02020603050405020304" charset="0"/>
                <a:ea typeface="微软雅黑" panose="020B0503020204020204" pitchFamily="34" charset="-122"/>
              </a:rPr>
              <a:t>相信你的研究的确填补了这个领域的</a:t>
            </a:r>
            <a:r>
              <a:rPr lang="zh-CN" altLang="en-US">
                <a:latin typeface="Times New Roman" panose="02020603050405020304" charset="0"/>
                <a:ea typeface="微软雅黑" panose="020B0503020204020204" pitchFamily="34" charset="-122"/>
              </a:rPr>
              <a:t>空白</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内容</a:t>
            </a:r>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426029" y="1751965"/>
            <a:ext cx="9165771" cy="4351338"/>
          </a:xfrm>
        </p:spPr>
        <p:txBody>
          <a:bodyPr/>
          <a:p>
            <a:pPr fontAlgn="auto">
              <a:lnSpc>
                <a:spcPct val="150000"/>
              </a:lnSpc>
            </a:pPr>
            <a:r>
              <a:rPr lang="zh-CN" altLang="en-US">
                <a:latin typeface="Times New Roman" panose="02020603050405020304" charset="0"/>
                <a:ea typeface="微软雅黑" panose="020B0503020204020204" pitchFamily="34" charset="-122"/>
              </a:rPr>
              <a:t>第一层由</a:t>
            </a:r>
            <a:r>
              <a:rPr lang="zh-CN" altLang="en-US">
                <a:solidFill>
                  <a:srgbClr val="FF0000"/>
                </a:solidFill>
                <a:latin typeface="Times New Roman" panose="02020603050405020304" charset="0"/>
                <a:ea typeface="微软雅黑" panose="020B0503020204020204" pitchFamily="34" charset="-122"/>
              </a:rPr>
              <a:t>研究背景、意义、发展状况</a:t>
            </a:r>
            <a:r>
              <a:rPr lang="zh-CN" altLang="en-US">
                <a:latin typeface="Times New Roman" panose="02020603050405020304" charset="0"/>
                <a:ea typeface="微软雅黑" panose="020B0503020204020204" pitchFamily="34" charset="-122"/>
              </a:rPr>
              <a:t>等内容组成，其中还包括某一研究领域的文献综述；</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第二层提出目前尚未解决的问题或急需解决的问题，从而引出自己的</a:t>
            </a:r>
            <a:r>
              <a:rPr lang="zh-CN" altLang="en-US">
                <a:solidFill>
                  <a:srgbClr val="FF0000"/>
                </a:solidFill>
                <a:latin typeface="Times New Roman" panose="02020603050405020304" charset="0"/>
                <a:ea typeface="微软雅黑" panose="020B0503020204020204" pitchFamily="34" charset="-122"/>
              </a:rPr>
              <a:t>研究动机与意义</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第三层说明自己</a:t>
            </a:r>
            <a:r>
              <a:rPr lang="zh-CN" altLang="en-US">
                <a:solidFill>
                  <a:srgbClr val="FF0000"/>
                </a:solidFill>
                <a:latin typeface="Times New Roman" panose="02020603050405020304" charset="0"/>
                <a:ea typeface="微软雅黑" panose="020B0503020204020204" pitchFamily="34" charset="-122"/>
              </a:rPr>
              <a:t>研究的具体目的与内容</a:t>
            </a:r>
            <a:r>
              <a:rPr lang="zh-CN" altLang="en-US">
                <a:latin typeface="Times New Roman" panose="02020603050405020304" charset="0"/>
                <a:ea typeface="微软雅黑" panose="020B0503020204020204" pitchFamily="34" charset="-122"/>
              </a:rPr>
              <a:t>；最后是引言的结尾，可以介绍一下论文的组成部分。</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72160" y="2824480"/>
            <a:ext cx="3504565" cy="777875"/>
          </a:xfrm>
        </p:spPr>
        <p:txBody>
          <a:bodyPr>
            <a:normAutofit/>
          </a:bodyPr>
          <a:lstStyle/>
          <a:p>
            <a:pPr algn="ctr"/>
            <a:r>
              <a:rPr lang="en-US" altLang="zh-CN" dirty="0">
                <a:latin typeface="Times New Roman" panose="02020603050405020304" charset="0"/>
              </a:rPr>
              <a:t>body</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本节探讨方法、结果、讨论的特点及写法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正文</a:t>
            </a:r>
            <a:endParaRPr lang="zh-CN" altLang="en-US">
              <a:latin typeface="Times New Roman" panose="02020603050405020304" charset="0"/>
            </a:endParaRPr>
          </a:p>
        </p:txBody>
      </p:sp>
      <p:sp>
        <p:nvSpPr>
          <p:cNvPr id="3" name="内容占位符 2"/>
          <p:cNvSpPr>
            <a:spLocks noGrp="1"/>
          </p:cNvSpPr>
          <p:nvPr>
            <p:ph idx="1"/>
          </p:nvPr>
        </p:nvSpPr>
        <p:spPr>
          <a:xfrm>
            <a:off x="1109345" y="1707515"/>
            <a:ext cx="9482455" cy="4351655"/>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正文是科技论文的核心组成部分，主要回答“</a:t>
            </a:r>
            <a:r>
              <a:rPr lang="en-US" altLang="zh-CN">
                <a:solidFill>
                  <a:srgbClr val="FF0000"/>
                </a:solidFill>
                <a:latin typeface="Times New Roman" panose="02020603050405020304" charset="0"/>
                <a:ea typeface="微软雅黑" panose="020B0503020204020204" pitchFamily="34" charset="-122"/>
              </a:rPr>
              <a:t>怎么</a:t>
            </a:r>
            <a:r>
              <a:rPr lang="zh-CN" altLang="en-US">
                <a:solidFill>
                  <a:srgbClr val="FF0000"/>
                </a:solidFill>
                <a:latin typeface="Times New Roman" panose="02020603050405020304" charset="0"/>
                <a:ea typeface="微软雅黑" panose="020B0503020204020204" pitchFamily="34" charset="-122"/>
              </a:rPr>
              <a:t>研究</a:t>
            </a:r>
            <a:r>
              <a:rPr lang="en-US" altLang="zh-CN">
                <a:solidFill>
                  <a:srgbClr val="FF0000"/>
                </a:solidFill>
                <a:latin typeface="Times New Roman" panose="02020603050405020304" charset="0"/>
                <a:ea typeface="微软雅黑" panose="020B0503020204020204" pitchFamily="34" charset="-122"/>
              </a:rPr>
              <a:t>（how）</a:t>
            </a:r>
            <a:r>
              <a:rPr lang="en-US" altLang="zh-CN">
                <a:latin typeface="Times New Roman" panose="02020603050405020304" charset="0"/>
                <a:ea typeface="微软雅黑" panose="020B0503020204020204" pitchFamily="34" charset="-122"/>
              </a:rPr>
              <a:t>”这个问题。正文应充分</a:t>
            </a:r>
            <a:r>
              <a:rPr lang="en-US" altLang="zh-CN">
                <a:solidFill>
                  <a:srgbClr val="FF0000"/>
                </a:solidFill>
                <a:latin typeface="Times New Roman" panose="02020603050405020304" charset="0"/>
                <a:ea typeface="微软雅黑" panose="020B0503020204020204" pitchFamily="34" charset="-122"/>
              </a:rPr>
              <a:t>阐明论文的观点、原理、方法及具体达到预期目标的整个过程</a:t>
            </a:r>
            <a:r>
              <a:rPr lang="en-US" altLang="zh-CN">
                <a:latin typeface="Times New Roman" panose="02020603050405020304" charset="0"/>
                <a:ea typeface="微软雅黑" panose="020B0503020204020204" pitchFamily="34" charset="-122"/>
              </a:rPr>
              <a:t>，并且突出一个“新”字，以反映论文具有的首创性。</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30145" y="678815"/>
            <a:ext cx="3040380" cy="779780"/>
          </a:xfrm>
        </p:spPr>
        <p:txBody>
          <a:bodyPr/>
          <a:p>
            <a:r>
              <a:rPr lang="zh-CN" altLang="en-US">
                <a:latin typeface="Times New Roman" panose="02020603050405020304" charset="0"/>
              </a:rPr>
              <a:t>正文</a:t>
            </a:r>
            <a:endParaRPr lang="zh-CN" altLang="en-US">
              <a:latin typeface="Times New Roman" panose="02020603050405020304" charset="0"/>
            </a:endParaRPr>
          </a:p>
        </p:txBody>
      </p:sp>
      <p:sp>
        <p:nvSpPr>
          <p:cNvPr id="3" name="内容占位符 2"/>
          <p:cNvSpPr>
            <a:spLocks noGrp="1"/>
          </p:cNvSpPr>
          <p:nvPr>
            <p:ph idx="1"/>
          </p:nvPr>
        </p:nvSpPr>
        <p:spPr>
          <a:xfrm>
            <a:off x="1513205" y="2238375"/>
            <a:ext cx="9165590" cy="2089150"/>
          </a:xfrm>
        </p:spPr>
        <p:txBody>
          <a:bodyPr>
            <a:normAutofit/>
          </a:bodyPr>
          <a:p>
            <a:pPr marL="0" indent="0">
              <a:buNone/>
            </a:pPr>
            <a:r>
              <a:rPr lang="zh-CN" altLang="en-US">
                <a:latin typeface="Times New Roman" panose="02020603050405020304" charset="0"/>
                <a:ea typeface="微软雅黑" panose="020B0503020204020204" pitchFamily="34" charset="-122"/>
              </a:rPr>
              <a:t>目的：完成对主题的论述</a:t>
            </a:r>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a:p>
            <a:pPr marL="0" indent="0">
              <a:buNone/>
            </a:pPr>
            <a:r>
              <a:rPr lang="zh-CN" altLang="en-US">
                <a:latin typeface="Times New Roman" panose="02020603050405020304" charset="0"/>
                <a:ea typeface="微软雅黑" panose="020B0503020204020204" pitchFamily="34" charset="-122"/>
              </a:rPr>
              <a:t>应包含</a:t>
            </a:r>
            <a:r>
              <a:rPr lang="zh-CN" altLang="en-US">
                <a:solidFill>
                  <a:srgbClr val="FF0000"/>
                </a:solidFill>
                <a:latin typeface="Times New Roman" panose="02020603050405020304" charset="0"/>
                <a:ea typeface="微软雅黑" panose="020B0503020204020204" pitchFamily="34" charset="-122"/>
              </a:rPr>
              <a:t>论点、论据</a:t>
            </a:r>
            <a:r>
              <a:rPr lang="zh-CN" altLang="en-US">
                <a:latin typeface="Times New Roman" panose="02020603050405020304" charset="0"/>
                <a:ea typeface="微软雅黑" panose="020B0503020204020204" pitchFamily="34" charset="-122"/>
              </a:rPr>
              <a:t>和</a:t>
            </a:r>
            <a:r>
              <a:rPr lang="zh-CN" altLang="en-US">
                <a:solidFill>
                  <a:srgbClr val="FF0000"/>
                </a:solidFill>
                <a:latin typeface="Times New Roman" panose="02020603050405020304" charset="0"/>
                <a:ea typeface="微软雅黑" panose="020B0503020204020204" pitchFamily="34" charset="-122"/>
              </a:rPr>
              <a:t>论证</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flipH="1">
            <a:off x="2373086" y="402772"/>
            <a:ext cx="1774371" cy="1137285"/>
          </a:xfrm>
          <a:prstGeom prst="rect">
            <a:avLst/>
          </a:prstGeom>
          <a:noFill/>
        </p:spPr>
        <p:txBody>
          <a:bodyPr wrap="square" rtlCol="0">
            <a:spAutoFit/>
          </a:bodyPr>
          <a:lstStyle/>
          <a:p>
            <a:pPr algn="dist"/>
            <a:r>
              <a:rPr lang="zh-CN" altLang="en-US" sz="5400" b="1" dirty="0">
                <a:solidFill>
                  <a:srgbClr val="FCCF5E"/>
                </a:solidFill>
                <a:latin typeface="Times New Roman" panose="02020603050405020304" charset="0"/>
                <a:ea typeface="微软雅黑" panose="020B0503020204020204" pitchFamily="34" charset="-122"/>
              </a:rPr>
              <a:t>目录</a:t>
            </a:r>
            <a:endParaRPr lang="en-US" altLang="zh-CN" sz="5400" b="1" dirty="0">
              <a:solidFill>
                <a:srgbClr val="FCCF5E"/>
              </a:solidFill>
              <a:latin typeface="Times New Roman" panose="02020603050405020304" charset="0"/>
              <a:ea typeface="微软雅黑" panose="020B0503020204020204" pitchFamily="34" charset="-122"/>
            </a:endParaRPr>
          </a:p>
          <a:p>
            <a:pPr algn="dist"/>
            <a:r>
              <a:rPr lang="en-US" altLang="zh-CN" sz="1400" b="1" dirty="0">
                <a:solidFill>
                  <a:srgbClr val="FCCF5E"/>
                </a:solidFill>
                <a:latin typeface="Times New Roman" panose="02020603050405020304" charset="0"/>
                <a:ea typeface="微软雅黑" panose="020B0503020204020204" pitchFamily="34" charset="-122"/>
              </a:rPr>
              <a:t>CONTENTS</a:t>
            </a:r>
            <a:endParaRPr lang="zh-CN" altLang="en-US" sz="1400" b="1" dirty="0">
              <a:solidFill>
                <a:srgbClr val="FCCF5E"/>
              </a:solidFill>
              <a:latin typeface="Times New Roman" panose="02020603050405020304" charset="0"/>
              <a:ea typeface="微软雅黑" panose="020B0503020204020204" pitchFamily="34" charset="-122"/>
            </a:endParaRPr>
          </a:p>
        </p:txBody>
      </p:sp>
      <p:sp>
        <p:nvSpPr>
          <p:cNvPr id="7" name="L 形 6"/>
          <p:cNvSpPr/>
          <p:nvPr/>
        </p:nvSpPr>
        <p:spPr>
          <a:xfrm rot="13500000">
            <a:off x="1800711" y="2117219"/>
            <a:ext cx="276266" cy="276266"/>
          </a:xfrm>
          <a:prstGeom prst="corner">
            <a:avLst>
              <a:gd name="adj1" fmla="val 24545"/>
              <a:gd name="adj2" fmla="val 22727"/>
            </a:avLst>
          </a:prstGeom>
          <a:solidFill>
            <a:srgbClr val="FCC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3500000">
            <a:off x="1800711" y="3189523"/>
            <a:ext cx="276266" cy="276266"/>
          </a:xfrm>
          <a:prstGeom prst="corner">
            <a:avLst>
              <a:gd name="adj1" fmla="val 24545"/>
              <a:gd name="adj2" fmla="val 22727"/>
            </a:avLst>
          </a:prstGeom>
          <a:solidFill>
            <a:srgbClr val="FCC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 形 10"/>
          <p:cNvSpPr/>
          <p:nvPr/>
        </p:nvSpPr>
        <p:spPr>
          <a:xfrm rot="13500000">
            <a:off x="1800711" y="4261827"/>
            <a:ext cx="276266" cy="276266"/>
          </a:xfrm>
          <a:prstGeom prst="corner">
            <a:avLst>
              <a:gd name="adj1" fmla="val 24545"/>
              <a:gd name="adj2" fmla="val 22727"/>
            </a:avLst>
          </a:prstGeom>
          <a:solidFill>
            <a:srgbClr val="FCC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p:cNvSpPr/>
          <p:nvPr/>
        </p:nvSpPr>
        <p:spPr>
          <a:xfrm rot="13500000">
            <a:off x="1800711" y="5334132"/>
            <a:ext cx="276266" cy="276266"/>
          </a:xfrm>
          <a:prstGeom prst="corner">
            <a:avLst>
              <a:gd name="adj1" fmla="val 24545"/>
              <a:gd name="adj2" fmla="val 22727"/>
            </a:avLst>
          </a:prstGeom>
          <a:solidFill>
            <a:srgbClr val="FCC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3"/>
          </p:nvPr>
        </p:nvSpPr>
        <p:spPr/>
        <p:txBody>
          <a:bodyPr>
            <a:normAutofit fontScale="80000"/>
          </a:bodyPr>
          <a:lstStyle/>
          <a:p>
            <a:r>
              <a:rPr lang="zh-CN" altLang="en-US" b="1" dirty="0">
                <a:solidFill>
                  <a:srgbClr val="80B1C5"/>
                </a:solidFill>
                <a:latin typeface="Times New Roman" panose="02020603050405020304" charset="0"/>
                <a:ea typeface="微软雅黑" panose="020B0503020204020204" pitchFamily="34" charset="-122"/>
              </a:rPr>
              <a:t>论文的组成介绍</a:t>
            </a:r>
            <a:endParaRPr lang="zh-CN" altLang="en-US" b="1" dirty="0">
              <a:solidFill>
                <a:srgbClr val="80B1C5"/>
              </a:solidFill>
              <a:latin typeface="Times New Roman" panose="02020603050405020304" charset="0"/>
              <a:ea typeface="微软雅黑" panose="020B0503020204020204" pitchFamily="34" charset="-122"/>
            </a:endParaRPr>
          </a:p>
        </p:txBody>
      </p:sp>
      <p:sp>
        <p:nvSpPr>
          <p:cNvPr id="15" name="文本占位符 14"/>
          <p:cNvSpPr>
            <a:spLocks noGrp="1"/>
          </p:cNvSpPr>
          <p:nvPr>
            <p:ph type="body" sz="quarter" idx="14"/>
          </p:nvPr>
        </p:nvSpPr>
        <p:spPr/>
        <p:txBody>
          <a:bodyPr>
            <a:normAutofit fontScale="80000"/>
          </a:bodyPr>
          <a:lstStyle/>
          <a:p>
            <a:r>
              <a:rPr lang="zh-CN" altLang="en-US" b="1" dirty="0">
                <a:solidFill>
                  <a:srgbClr val="80B1C5"/>
                </a:solidFill>
                <a:latin typeface="Times New Roman" panose="02020603050405020304" charset="0"/>
                <a:ea typeface="微软雅黑" panose="020B0503020204020204" pitchFamily="34" charset="-122"/>
              </a:rPr>
              <a:t>段落的写法</a:t>
            </a:r>
            <a:endParaRPr lang="zh-CN" altLang="en-US" b="1" dirty="0">
              <a:solidFill>
                <a:srgbClr val="80B1C5"/>
              </a:solidFill>
              <a:latin typeface="Times New Roman" panose="02020603050405020304" charset="0"/>
              <a:ea typeface="微软雅黑" panose="020B0503020204020204" pitchFamily="34" charset="-122"/>
            </a:endParaRPr>
          </a:p>
          <a:p>
            <a:endParaRPr lang="zh-CN" altLang="en-US" b="1" dirty="0">
              <a:solidFill>
                <a:srgbClr val="80B1C5"/>
              </a:solidFill>
              <a:latin typeface="Times New Roman" panose="02020603050405020304" charset="0"/>
              <a:ea typeface="微软雅黑" panose="020B0503020204020204" pitchFamily="34" charset="-122"/>
            </a:endParaRPr>
          </a:p>
        </p:txBody>
      </p:sp>
      <p:sp>
        <p:nvSpPr>
          <p:cNvPr id="16" name="文本占位符 15"/>
          <p:cNvSpPr>
            <a:spLocks noGrp="1"/>
          </p:cNvSpPr>
          <p:nvPr>
            <p:ph type="body" sz="quarter" idx="15"/>
          </p:nvPr>
        </p:nvSpPr>
        <p:spPr/>
        <p:txBody>
          <a:bodyPr>
            <a:normAutofit fontScale="80000"/>
          </a:bodyPr>
          <a:lstStyle/>
          <a:p>
            <a:r>
              <a:rPr lang="zh-CN" altLang="en-US" b="1" dirty="0">
                <a:solidFill>
                  <a:srgbClr val="80B1C5"/>
                </a:solidFill>
                <a:latin typeface="Times New Roman" panose="02020603050405020304" charset="0"/>
                <a:ea typeface="微软雅黑" panose="020B0503020204020204" pitchFamily="34" charset="-122"/>
              </a:rPr>
              <a:t>各部分的注意点</a:t>
            </a:r>
            <a:endParaRPr lang="zh-CN" altLang="en-US" b="1" dirty="0">
              <a:solidFill>
                <a:srgbClr val="80B1C5"/>
              </a:solidFill>
              <a:latin typeface="Times New Roman" panose="02020603050405020304" charset="0"/>
              <a:ea typeface="微软雅黑" panose="020B0503020204020204" pitchFamily="34" charset="-122"/>
            </a:endParaRPr>
          </a:p>
          <a:p>
            <a:endParaRPr lang="zh-CN" altLang="en-US" b="1" dirty="0">
              <a:solidFill>
                <a:srgbClr val="80B1C5"/>
              </a:solidFill>
              <a:latin typeface="Times New Roman" panose="02020603050405020304" charset="0"/>
              <a:ea typeface="微软雅黑" panose="020B0503020204020204" pitchFamily="34" charset="-122"/>
            </a:endParaRPr>
          </a:p>
        </p:txBody>
      </p:sp>
      <p:sp>
        <p:nvSpPr>
          <p:cNvPr id="17" name="文本占位符 16"/>
          <p:cNvSpPr>
            <a:spLocks noGrp="1"/>
          </p:cNvSpPr>
          <p:nvPr>
            <p:ph type="body" sz="quarter" idx="16"/>
          </p:nvPr>
        </p:nvSpPr>
        <p:spPr/>
        <p:txBody>
          <a:bodyPr>
            <a:normAutofit fontScale="80000"/>
          </a:bodyPr>
          <a:lstStyle/>
          <a:p>
            <a:r>
              <a:rPr lang="zh-CN" altLang="en-US" b="1" dirty="0">
                <a:solidFill>
                  <a:srgbClr val="80B1C5"/>
                </a:solidFill>
                <a:latin typeface="Times New Roman" panose="02020603050405020304" charset="0"/>
                <a:ea typeface="微软雅黑" panose="020B0503020204020204" pitchFamily="34" charset="-122"/>
              </a:rPr>
              <a:t>补充要点</a:t>
            </a:r>
            <a:endParaRPr lang="zh-CN" altLang="en-US" b="1" dirty="0">
              <a:solidFill>
                <a:srgbClr val="80B1C5"/>
              </a:solidFill>
              <a:latin typeface="Times New Roman" panose="02020603050405020304" charset="0"/>
              <a:ea typeface="微软雅黑" panose="020B0503020204020204" pitchFamily="34" charset="-122"/>
            </a:endParaRPr>
          </a:p>
          <a:p>
            <a:endParaRPr lang="zh-CN" altLang="en-US" b="1" dirty="0">
              <a:solidFill>
                <a:srgbClr val="80B1C5"/>
              </a:solidFill>
              <a:latin typeface="Times New Roman" panose="02020603050405020304" charset="0"/>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30145" y="678815"/>
            <a:ext cx="3040380" cy="779780"/>
          </a:xfrm>
        </p:spPr>
        <p:txBody>
          <a:bodyPr/>
          <a:p>
            <a:r>
              <a:rPr lang="zh-CN" altLang="en-US">
                <a:latin typeface="Times New Roman" panose="02020603050405020304" charset="0"/>
              </a:rPr>
              <a:t>组成</a:t>
            </a:r>
            <a:endParaRPr lang="zh-CN" altLang="en-US">
              <a:latin typeface="Times New Roman" panose="02020603050405020304" charset="0"/>
            </a:endParaRPr>
          </a:p>
        </p:txBody>
      </p:sp>
      <p:sp>
        <p:nvSpPr>
          <p:cNvPr id="3" name="内容占位符 2"/>
          <p:cNvSpPr>
            <a:spLocks noGrp="1"/>
          </p:cNvSpPr>
          <p:nvPr>
            <p:ph idx="1"/>
          </p:nvPr>
        </p:nvSpPr>
        <p:spPr>
          <a:xfrm>
            <a:off x="1357630" y="1853565"/>
            <a:ext cx="9165590" cy="2987040"/>
          </a:xfrm>
        </p:spPr>
        <p:txBody>
          <a:bodyPr>
            <a:normAutofit lnSpcReduction="10000"/>
          </a:bodyPr>
          <a:p>
            <a:pPr marL="0" indent="0" fontAlgn="auto">
              <a:lnSpc>
                <a:spcPct val="150000"/>
              </a:lnSpc>
              <a:buNone/>
            </a:pPr>
            <a:r>
              <a:rPr lang="zh-CN" altLang="en-US">
                <a:latin typeface="Times New Roman" panose="02020603050405020304" charset="0"/>
                <a:ea typeface="微软雅黑" panose="020B0503020204020204" pitchFamily="34" charset="-122"/>
              </a:rPr>
              <a:t>材料和方法：以一种</a:t>
            </a:r>
            <a:r>
              <a:rPr lang="zh-CN" altLang="en-US">
                <a:solidFill>
                  <a:srgbClr val="FF0000"/>
                </a:solidFill>
                <a:latin typeface="Times New Roman" panose="02020603050405020304" charset="0"/>
                <a:ea typeface="微软雅黑" panose="020B0503020204020204" pitchFamily="34" charset="-122"/>
              </a:rPr>
              <a:t>有序的方式</a:t>
            </a:r>
            <a:r>
              <a:rPr lang="zh-CN" altLang="en-US">
                <a:latin typeface="Times New Roman" panose="02020603050405020304" charset="0"/>
                <a:ea typeface="微软雅黑" panose="020B0503020204020204" pitchFamily="34" charset="-122"/>
              </a:rPr>
              <a:t>向你的读者展示你的研究工作，帮助他们了解从</a:t>
            </a:r>
            <a:r>
              <a:rPr lang="zh-CN" altLang="en-US">
                <a:solidFill>
                  <a:srgbClr val="FF0000"/>
                </a:solidFill>
                <a:latin typeface="Times New Roman" panose="02020603050405020304" charset="0"/>
                <a:ea typeface="微软雅黑" panose="020B0503020204020204" pitchFamily="34" charset="-122"/>
              </a:rPr>
              <a:t>从头到尾</a:t>
            </a:r>
            <a:r>
              <a:rPr lang="zh-CN" altLang="en-US">
                <a:latin typeface="Times New Roman" panose="02020603050405020304" charset="0"/>
                <a:ea typeface="微软雅黑" panose="020B0503020204020204" pitchFamily="34" charset="-122"/>
              </a:rPr>
              <a:t>的每一个阶段。</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结果和讨论：</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30145" y="678815"/>
            <a:ext cx="3040380" cy="779780"/>
          </a:xfrm>
        </p:spPr>
        <p:txBody>
          <a:bodyPr/>
          <a:p>
            <a:r>
              <a:rPr lang="en-US" altLang="zh-CN">
                <a:latin typeface="Times New Roman" panose="02020603050405020304" charset="0"/>
              </a:rPr>
              <a:t>Methodology</a:t>
            </a:r>
            <a:endParaRPr lang="en-US" altLang="zh-CN">
              <a:latin typeface="Times New Roman" panose="02020603050405020304" charset="0"/>
            </a:endParaRPr>
          </a:p>
        </p:txBody>
      </p:sp>
      <p:sp>
        <p:nvSpPr>
          <p:cNvPr id="3" name="内容占位符 2"/>
          <p:cNvSpPr>
            <a:spLocks noGrp="1"/>
          </p:cNvSpPr>
          <p:nvPr>
            <p:ph idx="1"/>
          </p:nvPr>
        </p:nvSpPr>
        <p:spPr>
          <a:xfrm>
            <a:off x="1655445" y="1660525"/>
            <a:ext cx="9165590" cy="4278630"/>
          </a:xfrm>
        </p:spPr>
        <p:txBody>
          <a:bodyPr>
            <a:normAutofit lnSpcReduction="20000"/>
          </a:bodyPr>
          <a:p>
            <a:pPr fontAlgn="auto">
              <a:lnSpc>
                <a:spcPct val="150000"/>
              </a:lnSpc>
            </a:pPr>
            <a:r>
              <a:rPr lang="zh-CN" altLang="en-US">
                <a:latin typeface="Times New Roman" panose="02020603050405020304" charset="0"/>
                <a:ea typeface="微软雅黑" panose="020B0503020204020204" pitchFamily="34" charset="-122"/>
              </a:rPr>
              <a:t>用了什么</a:t>
            </a:r>
            <a:r>
              <a:rPr lang="zh-CN" altLang="en-US">
                <a:solidFill>
                  <a:srgbClr val="FF0000"/>
                </a:solidFill>
                <a:latin typeface="Times New Roman" panose="02020603050405020304" charset="0"/>
                <a:ea typeface="微软雅黑" panose="020B0503020204020204" pitchFamily="34" charset="-122"/>
              </a:rPr>
              <a:t>研究方法</a:t>
            </a:r>
            <a:endParaRPr lang="zh-CN" altLang="en-US">
              <a:solidFill>
                <a:srgbClr val="FF0000"/>
              </a:solidFill>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方法又是如何</a:t>
            </a:r>
            <a:r>
              <a:rPr lang="zh-CN" altLang="en-US">
                <a:solidFill>
                  <a:srgbClr val="FF0000"/>
                </a:solidFill>
                <a:latin typeface="Times New Roman" panose="02020603050405020304" charset="0"/>
                <a:ea typeface="微软雅黑" panose="020B0503020204020204" pitchFamily="34" charset="-122"/>
              </a:rPr>
              <a:t>实施</a:t>
            </a:r>
            <a:r>
              <a:rPr lang="zh-CN" altLang="en-US">
                <a:latin typeface="Times New Roman" panose="02020603050405020304" charset="0"/>
                <a:ea typeface="微软雅黑" panose="020B0503020204020204" pitchFamily="34" charset="-122"/>
              </a:rPr>
              <a:t>的</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数据</a:t>
            </a:r>
            <a:r>
              <a:rPr lang="zh-CN" altLang="en-US">
                <a:latin typeface="Times New Roman" panose="02020603050405020304" charset="0"/>
                <a:ea typeface="微软雅黑" panose="020B0503020204020204" pitchFamily="34" charset="-122"/>
              </a:rPr>
              <a:t>是如何收集处理的</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该方法有哪些</a:t>
            </a:r>
            <a:r>
              <a:rPr lang="zh-CN" altLang="en-US">
                <a:solidFill>
                  <a:srgbClr val="FF0000"/>
                </a:solidFill>
                <a:latin typeface="Times New Roman" panose="02020603050405020304" charset="0"/>
                <a:ea typeface="微软雅黑" panose="020B0503020204020204" pitchFamily="34" charset="-122"/>
              </a:rPr>
              <a:t>局限性</a:t>
            </a:r>
            <a:endParaRPr lang="zh-CN" altLang="en-US">
              <a:latin typeface="Times New Roman" panose="02020603050405020304" charset="0"/>
              <a:ea typeface="微软雅黑" panose="020B0503020204020204" pitchFamily="34" charset="-122"/>
            </a:endParaRPr>
          </a:p>
          <a:p>
            <a:pPr fontAlgn="auto">
              <a:lnSpc>
                <a:spcPct val="150000"/>
              </a:lnSpc>
              <a:buNone/>
            </a:pPr>
            <a:endParaRPr lang="zh-CN" altLang="en-US">
              <a:latin typeface="Times New Roman" panose="02020603050405020304" charset="0"/>
              <a:ea typeface="微软雅黑" panose="020B0503020204020204" pitchFamily="34" charset="-122"/>
            </a:endParaRPr>
          </a:p>
          <a:p>
            <a:pPr fontAlgn="auto">
              <a:lnSpc>
                <a:spcPct val="150000"/>
              </a:lnSpc>
              <a:buNone/>
            </a:pPr>
            <a:r>
              <a:rPr lang="zh-CN" altLang="en-US">
                <a:latin typeface="Times New Roman" panose="02020603050405020304" charset="0"/>
                <a:ea typeface="微软雅黑" panose="020B0503020204020204" pitchFamily="34" charset="-122"/>
              </a:rPr>
              <a:t>保证研究的</a:t>
            </a:r>
            <a:r>
              <a:rPr lang="zh-CN" altLang="en-US">
                <a:solidFill>
                  <a:srgbClr val="FF0000"/>
                </a:solidFill>
                <a:latin typeface="Times New Roman" panose="02020603050405020304" charset="0"/>
                <a:ea typeface="微软雅黑" panose="020B0503020204020204" pitchFamily="34" charset="-122"/>
              </a:rPr>
              <a:t>可重复性</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
            </a:r>
            <a:r>
              <a:rPr lang="zh-CN" altLang="en-US"/>
              <a:t>方法</a:t>
            </a:r>
            <a:r>
              <a:rPr lang="en-US" altLang="zh-CN"/>
              <a:t>”</a:t>
            </a:r>
            <a:r>
              <a:rPr lang="zh-CN" altLang="en-US"/>
              <a:t>写法</a:t>
            </a:r>
            <a:r>
              <a:rPr lang="zh-CN" altLang="en-US"/>
              <a:t>建议</a:t>
            </a:r>
            <a:endParaRPr lang="zh-CN" altLang="en-US"/>
          </a:p>
        </p:txBody>
      </p:sp>
      <p:sp>
        <p:nvSpPr>
          <p:cNvPr id="3" name="内容占位符 2"/>
          <p:cNvSpPr>
            <a:spLocks noGrp="1"/>
          </p:cNvSpPr>
          <p:nvPr>
            <p:ph idx="1"/>
          </p:nvPr>
        </p:nvSpPr>
        <p:spPr>
          <a:xfrm>
            <a:off x="1628775" y="2228215"/>
            <a:ext cx="9165590" cy="2639060"/>
          </a:xfrm>
        </p:spPr>
        <p:txBody>
          <a:bodyPr/>
          <a:p>
            <a:pPr fontAlgn="auto">
              <a:lnSpc>
                <a:spcPct val="150000"/>
              </a:lnSpc>
            </a:pPr>
            <a:r>
              <a:rPr lang="zh-CN" altLang="en-US"/>
              <a:t>列出多个</a:t>
            </a:r>
            <a:r>
              <a:rPr lang="zh-CN" altLang="en-US">
                <a:solidFill>
                  <a:srgbClr val="FF0000"/>
                </a:solidFill>
              </a:rPr>
              <a:t>副标题</a:t>
            </a:r>
            <a:r>
              <a:rPr lang="zh-CN" altLang="en-US"/>
              <a:t>，写出</a:t>
            </a:r>
            <a:r>
              <a:rPr lang="zh-CN" altLang="en-US"/>
              <a:t>工作步骤</a:t>
            </a:r>
            <a:endParaRPr lang="zh-CN" altLang="en-US"/>
          </a:p>
          <a:p>
            <a:pPr fontAlgn="auto">
              <a:lnSpc>
                <a:spcPct val="150000"/>
              </a:lnSpc>
            </a:pPr>
            <a:r>
              <a:rPr lang="zh-CN" altLang="en-US"/>
              <a:t>对工作步骤加以分解，具体</a:t>
            </a:r>
            <a:r>
              <a:rPr lang="zh-CN" altLang="en-US"/>
              <a:t>描述</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359989" y="1641475"/>
            <a:ext cx="9165771" cy="4351338"/>
          </a:xfrm>
        </p:spPr>
        <p:txBody>
          <a:bodyPr/>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尊重事实。</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在资料的取舍上不应该随意掺入主观成分，或妄加猜测，不应该忽视偶发性现象和数据。</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思路清晰，合乎逻辑，用语简洁准确、明快流畅；内容务求客观、科学、完备，要</a:t>
            </a:r>
            <a:r>
              <a:rPr lang="zh-CN" altLang="en-US">
                <a:solidFill>
                  <a:srgbClr val="FF0000"/>
                </a:solidFill>
                <a:latin typeface="Times New Roman" panose="02020603050405020304" charset="0"/>
                <a:ea typeface="微软雅黑" panose="020B0503020204020204" pitchFamily="34" charset="-122"/>
              </a:rPr>
              <a:t>尽量让事实和数据说话。</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359989" y="1641475"/>
            <a:ext cx="9165771" cy="4351338"/>
          </a:xfrm>
        </p:spPr>
        <p:txBody>
          <a:bodyPr>
            <a:normAutofit/>
          </a:bodyPr>
          <a:p>
            <a:pPr fontAlgn="auto">
              <a:lnSpc>
                <a:spcPct val="150000"/>
              </a:lnSpc>
            </a:pPr>
            <a:r>
              <a:rPr lang="zh-CN" altLang="en-US">
                <a:solidFill>
                  <a:schemeClr val="tx1"/>
                </a:solidFill>
                <a:latin typeface="Times New Roman" panose="02020603050405020304" charset="0"/>
                <a:ea typeface="微软雅黑" panose="020B0503020204020204" pitchFamily="34" charset="-122"/>
              </a:rPr>
              <a:t>用文字不容易说明白或说起来比较繁琐的，应由</a:t>
            </a:r>
            <a:r>
              <a:rPr lang="zh-CN" altLang="en-US">
                <a:solidFill>
                  <a:srgbClr val="FF0000"/>
                </a:solidFill>
                <a:latin typeface="Times New Roman" panose="02020603050405020304" charset="0"/>
                <a:ea typeface="微软雅黑" panose="020B0503020204020204" pitchFamily="34" charset="-122"/>
              </a:rPr>
              <a:t>表或图</a:t>
            </a:r>
            <a:r>
              <a:rPr lang="zh-CN" altLang="en-US">
                <a:solidFill>
                  <a:schemeClr val="tx1"/>
                </a:solidFill>
                <a:latin typeface="Times New Roman" panose="02020603050405020304" charset="0"/>
                <a:ea typeface="微软雅黑" panose="020B0503020204020204" pitchFamily="34" charset="-122"/>
              </a:rPr>
              <a:t>（必要时用彩图）来陈述。</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1"/>
                </a:solidFill>
                <a:latin typeface="Times New Roman" panose="02020603050405020304" charset="0"/>
                <a:ea typeface="微软雅黑" panose="020B0503020204020204" pitchFamily="34" charset="-122"/>
              </a:rPr>
              <a:t>表或图要具有</a:t>
            </a:r>
            <a:r>
              <a:rPr lang="zh-CN" altLang="en-US">
                <a:solidFill>
                  <a:srgbClr val="FF0000"/>
                </a:solidFill>
                <a:latin typeface="Times New Roman" panose="02020603050405020304" charset="0"/>
                <a:ea typeface="微软雅黑" panose="020B0503020204020204" pitchFamily="34" charset="-122"/>
              </a:rPr>
              <a:t>自明性</a:t>
            </a:r>
            <a:r>
              <a:rPr lang="zh-CN" altLang="en-US">
                <a:solidFill>
                  <a:schemeClr val="tx1"/>
                </a:solidFill>
                <a:latin typeface="Times New Roman" panose="02020603050405020304" charset="0"/>
                <a:ea typeface="微软雅黑" panose="020B0503020204020204" pitchFamily="34" charset="-122"/>
              </a:rPr>
              <a:t>，即其本身给出的信息就能够说明欲表达的问题。</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数据的引用要严谨确切</a:t>
            </a:r>
            <a:r>
              <a:rPr lang="zh-CN" altLang="en-US">
                <a:solidFill>
                  <a:schemeClr val="tx1"/>
                </a:solidFill>
                <a:latin typeface="Times New Roman" panose="02020603050405020304" charset="0"/>
                <a:ea typeface="微软雅黑" panose="020B0503020204020204" pitchFamily="34" charset="-122"/>
              </a:rPr>
              <a:t>，防止错引或重引，避免用图形和表格重复地反映同一组数据。</a:t>
            </a:r>
            <a:endParaRPr lang="zh-CN" altLang="en-US">
              <a:solidFill>
                <a:schemeClr val="tx1"/>
              </a:solidFill>
              <a:latin typeface="Times New Roman" panose="02020603050405020304" charset="0"/>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286329" y="1705610"/>
            <a:ext cx="9165771" cy="4351338"/>
          </a:xfrm>
        </p:spPr>
        <p:txBody>
          <a:bodyPr>
            <a:normAutofit/>
          </a:bodyPr>
          <a:p>
            <a:pPr fontAlgn="auto">
              <a:lnSpc>
                <a:spcPct val="150000"/>
              </a:lnSpc>
            </a:pPr>
            <a:r>
              <a:rPr lang="zh-CN" altLang="en-US">
                <a:solidFill>
                  <a:schemeClr val="tx1"/>
                </a:solidFill>
                <a:latin typeface="Times New Roman" panose="02020603050405020304" charset="0"/>
                <a:ea typeface="微软雅黑" panose="020B0503020204020204" pitchFamily="34" charset="-122"/>
              </a:rPr>
              <a:t>对已有的知识</a:t>
            </a:r>
            <a:r>
              <a:rPr lang="zh-CN" altLang="en-US">
                <a:solidFill>
                  <a:srgbClr val="FF0000"/>
                </a:solidFill>
                <a:latin typeface="Times New Roman" panose="02020603050405020304" charset="0"/>
                <a:ea typeface="微软雅黑" panose="020B0503020204020204" pitchFamily="34" charset="-122"/>
              </a:rPr>
              <a:t>避免重新描述和论证</a:t>
            </a:r>
            <a:r>
              <a:rPr lang="zh-CN" altLang="en-US">
                <a:solidFill>
                  <a:schemeClr val="tx1"/>
                </a:solidFill>
                <a:latin typeface="Times New Roman" panose="02020603050405020304" charset="0"/>
                <a:ea typeface="微软雅黑" panose="020B0503020204020204" pitchFamily="34" charset="-122"/>
              </a:rPr>
              <a:t>，尽量采用标注参考文献的方法；</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1"/>
                </a:solidFill>
                <a:latin typeface="Times New Roman" panose="02020603050405020304" charset="0"/>
                <a:ea typeface="微软雅黑" panose="020B0503020204020204" pitchFamily="34" charset="-122"/>
              </a:rPr>
              <a:t>对用到的某些数学辅佐手段，应</a:t>
            </a:r>
            <a:r>
              <a:rPr lang="zh-CN" altLang="en-US">
                <a:solidFill>
                  <a:srgbClr val="FF0000"/>
                </a:solidFill>
                <a:latin typeface="Times New Roman" panose="02020603050405020304" charset="0"/>
                <a:ea typeface="微软雅黑" panose="020B0503020204020204" pitchFamily="34" charset="-122"/>
              </a:rPr>
              <a:t>防止过分注意细节的数学推演</a:t>
            </a:r>
            <a:r>
              <a:rPr lang="zh-CN" altLang="en-US">
                <a:solidFill>
                  <a:schemeClr val="tx1"/>
                </a:solidFill>
                <a:latin typeface="Times New Roman" panose="02020603050405020304" charset="0"/>
                <a:ea typeface="微软雅黑" panose="020B0503020204020204" pitchFamily="34" charset="-122"/>
              </a:rPr>
              <a:t>，需要时可采用附录的形式供读者选阅。</a:t>
            </a:r>
            <a:endParaRPr lang="zh-CN" altLang="en-US">
              <a:solidFill>
                <a:schemeClr val="tx1"/>
              </a:solidFill>
              <a:latin typeface="Times New Roman" panose="02020603050405020304" charset="0"/>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Results</a:t>
            </a:r>
            <a:endParaRPr lang="en-US" altLang="zh-CN">
              <a:latin typeface="Times New Roman" panose="02020603050405020304" charset="0"/>
            </a:endParaRPr>
          </a:p>
        </p:txBody>
      </p:sp>
      <p:sp>
        <p:nvSpPr>
          <p:cNvPr id="3" name="内容占位符 2"/>
          <p:cNvSpPr>
            <a:spLocks noGrp="1"/>
          </p:cNvSpPr>
          <p:nvPr>
            <p:ph idx="1"/>
          </p:nvPr>
        </p:nvSpPr>
        <p:spPr>
          <a:xfrm>
            <a:off x="1286329" y="1705610"/>
            <a:ext cx="9165771" cy="4351338"/>
          </a:xfrm>
        </p:spPr>
        <p:txBody>
          <a:bodyPr>
            <a:normAutofit/>
          </a:bodyPr>
          <a:p>
            <a:pPr marL="0" indent="0" fontAlgn="auto">
              <a:lnSpc>
                <a:spcPct val="150000"/>
              </a:lnSpc>
              <a:buNone/>
            </a:pPr>
            <a:r>
              <a:rPr lang="en-US" altLang="zh-CN">
                <a:solidFill>
                  <a:schemeClr val="tx1"/>
                </a:solidFill>
                <a:latin typeface="Times New Roman" panose="02020603050405020304" charset="0"/>
                <a:ea typeface="微软雅黑" panose="020B0503020204020204" pitchFamily="34" charset="-122"/>
              </a:rPr>
              <a:t>	</a:t>
            </a:r>
            <a:r>
              <a:rPr lang="zh-CN" altLang="en-US">
                <a:solidFill>
                  <a:schemeClr val="tx1"/>
                </a:solidFill>
                <a:latin typeface="Times New Roman" panose="02020603050405020304" charset="0"/>
                <a:ea typeface="微软雅黑" panose="020B0503020204020204" pitchFamily="34" charset="-122"/>
              </a:rPr>
              <a:t>在结果部分或章节中，根据方法部分获得的主要研究结果，作者要以</a:t>
            </a:r>
            <a:r>
              <a:rPr lang="zh-CN" altLang="en-US">
                <a:solidFill>
                  <a:srgbClr val="FF0000"/>
                </a:solidFill>
                <a:latin typeface="Times New Roman" panose="02020603050405020304" charset="0"/>
                <a:ea typeface="微软雅黑" panose="020B0503020204020204" pitchFamily="34" charset="-122"/>
              </a:rPr>
              <a:t>中立的</a:t>
            </a:r>
            <a:r>
              <a:rPr lang="zh-CN" altLang="en-US">
                <a:solidFill>
                  <a:schemeClr val="tx1"/>
                </a:solidFill>
                <a:latin typeface="Times New Roman" panose="02020603050405020304" charset="0"/>
                <a:ea typeface="微软雅黑" panose="020B0503020204020204" pitchFamily="34" charset="-122"/>
              </a:rPr>
              <a:t>(即不作任何可能会引起讨论的解释)口吻和</a:t>
            </a:r>
            <a:r>
              <a:rPr lang="zh-CN" altLang="en-US">
                <a:solidFill>
                  <a:srgbClr val="FF0000"/>
                </a:solidFill>
                <a:latin typeface="Times New Roman" panose="02020603050405020304" charset="0"/>
                <a:ea typeface="微软雅黑" panose="020B0503020204020204" pitchFamily="34" charset="-122"/>
              </a:rPr>
              <a:t>易于读者理解的方式</a:t>
            </a:r>
            <a:r>
              <a:rPr lang="zh-CN" altLang="en-US">
                <a:solidFill>
                  <a:srgbClr val="00B0F0"/>
                </a:solidFill>
                <a:latin typeface="Times New Roman" panose="02020603050405020304" charset="0"/>
                <a:ea typeface="微软雅黑" panose="020B0503020204020204" pitchFamily="34" charset="-122"/>
              </a:rPr>
              <a:t>描述研究结果</a:t>
            </a:r>
            <a:r>
              <a:rPr lang="zh-CN" altLang="en-US">
                <a:solidFill>
                  <a:schemeClr val="tx1"/>
                </a:solidFill>
                <a:latin typeface="Times New Roman" panose="02020603050405020304" charset="0"/>
                <a:ea typeface="微软雅黑" panose="020B0503020204020204" pitchFamily="34" charset="-122"/>
              </a:rPr>
              <a:t>。</a:t>
            </a:r>
            <a:endParaRPr lang="zh-CN" altLang="en-US">
              <a:solidFill>
                <a:schemeClr val="tx1"/>
              </a:solidFill>
              <a:latin typeface="Times New Roman" panose="02020603050405020304" charset="0"/>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a:t>
            </a:r>
            <a:r>
              <a:rPr lang="zh-CN" altLang="en-US">
                <a:latin typeface="Times New Roman" panose="02020603050405020304" charset="0"/>
              </a:rPr>
              <a:t>结果</a:t>
            </a:r>
            <a:r>
              <a:rPr lang="en-US" altLang="zh-CN">
                <a:latin typeface="Times New Roman" panose="02020603050405020304" charset="0"/>
              </a:rPr>
              <a:t>”</a:t>
            </a:r>
            <a:r>
              <a:rPr lang="zh-CN" altLang="en-US">
                <a:latin typeface="Times New Roman" panose="02020603050405020304" charset="0"/>
              </a:rPr>
              <a:t>写法</a:t>
            </a:r>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286329" y="1705610"/>
            <a:ext cx="9165771" cy="4351338"/>
          </a:xfrm>
        </p:spPr>
        <p:txBody>
          <a:bodyPr>
            <a:normAutofit/>
          </a:bodyPr>
          <a:p>
            <a:pPr fontAlgn="auto">
              <a:lnSpc>
                <a:spcPct val="150000"/>
              </a:lnSpc>
            </a:pPr>
            <a:r>
              <a:rPr lang="zh-CN" altLang="en-US">
                <a:solidFill>
                  <a:schemeClr val="tx1"/>
                </a:solidFill>
                <a:latin typeface="Times New Roman" panose="02020603050405020304" charset="0"/>
                <a:ea typeface="微软雅黑" panose="020B0503020204020204" pitchFamily="34" charset="-122"/>
              </a:rPr>
              <a:t>仅描述研究问题</a:t>
            </a:r>
            <a:r>
              <a:rPr lang="zh-CN" altLang="en-US">
                <a:solidFill>
                  <a:srgbClr val="FF0000"/>
                </a:solidFill>
                <a:latin typeface="Times New Roman" panose="02020603050405020304" charset="0"/>
                <a:ea typeface="微软雅黑" panose="020B0503020204020204" pitchFamily="34" charset="-122"/>
              </a:rPr>
              <a:t>相关数据</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1"/>
                </a:solidFill>
                <a:latin typeface="Times New Roman" panose="02020603050405020304" charset="0"/>
                <a:ea typeface="微软雅黑" panose="020B0503020204020204" pitchFamily="34" charset="-122"/>
              </a:rPr>
              <a:t>使描述有</a:t>
            </a:r>
            <a:r>
              <a:rPr lang="zh-CN" altLang="en-US">
                <a:solidFill>
                  <a:srgbClr val="FF0000"/>
                </a:solidFill>
                <a:latin typeface="Times New Roman" panose="02020603050405020304" charset="0"/>
                <a:ea typeface="微软雅黑" panose="020B0503020204020204" pitchFamily="34" charset="-122"/>
              </a:rPr>
              <a:t>清晰的结构</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1"/>
                </a:solidFill>
                <a:latin typeface="Times New Roman" panose="02020603050405020304" charset="0"/>
                <a:ea typeface="微软雅黑" panose="020B0503020204020204" pitchFamily="34" charset="-122"/>
              </a:rPr>
              <a:t>使用</a:t>
            </a:r>
            <a:r>
              <a:rPr lang="zh-CN" altLang="en-US">
                <a:solidFill>
                  <a:srgbClr val="FF0000"/>
                </a:solidFill>
                <a:latin typeface="Times New Roman" panose="02020603050405020304" charset="0"/>
                <a:ea typeface="微软雅黑" panose="020B0503020204020204" pitchFamily="34" charset="-122"/>
              </a:rPr>
              <a:t>图形，表格，照片</a:t>
            </a:r>
            <a:r>
              <a:rPr lang="zh-CN" altLang="en-US">
                <a:solidFill>
                  <a:schemeClr val="tx1"/>
                </a:solidFill>
                <a:latin typeface="Times New Roman" panose="02020603050405020304" charset="0"/>
                <a:ea typeface="微软雅黑" panose="020B0503020204020204" pitchFamily="34" charset="-122"/>
              </a:rPr>
              <a:t>等来辅助描述</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不要重复</a:t>
            </a:r>
            <a:r>
              <a:rPr lang="zh-CN" altLang="en-US">
                <a:solidFill>
                  <a:schemeClr val="tx1"/>
                </a:solidFill>
                <a:latin typeface="Times New Roman" panose="02020603050405020304" charset="0"/>
                <a:ea typeface="微软雅黑" panose="020B0503020204020204" pitchFamily="34" charset="-122"/>
              </a:rPr>
              <a:t>描述如何获得结果的</a:t>
            </a:r>
            <a:r>
              <a:rPr lang="zh-CN" altLang="en-US">
                <a:solidFill>
                  <a:srgbClr val="FF0000"/>
                </a:solidFill>
                <a:latin typeface="Times New Roman" panose="02020603050405020304" charset="0"/>
                <a:ea typeface="微软雅黑" panose="020B0503020204020204" pitchFamily="34" charset="-122"/>
              </a:rPr>
              <a:t>方法</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Dicussion</a:t>
            </a:r>
            <a:endParaRPr lang="en-US" altLang="zh-CN">
              <a:latin typeface="Times New Roman" panose="02020603050405020304" charset="0"/>
            </a:endParaRPr>
          </a:p>
        </p:txBody>
      </p:sp>
      <p:sp>
        <p:nvSpPr>
          <p:cNvPr id="3" name="内容占位符 2"/>
          <p:cNvSpPr>
            <a:spLocks noGrp="1"/>
          </p:cNvSpPr>
          <p:nvPr>
            <p:ph idx="1"/>
          </p:nvPr>
        </p:nvSpPr>
        <p:spPr>
          <a:xfrm>
            <a:off x="1286329" y="1705610"/>
            <a:ext cx="9165771" cy="4351338"/>
          </a:xfrm>
        </p:spPr>
        <p:txBody>
          <a:bodyPr>
            <a:normAutofit/>
          </a:bodyPr>
          <a:p>
            <a:pPr marL="0" indent="0" fontAlgn="auto">
              <a:lnSpc>
                <a:spcPct val="150000"/>
              </a:lnSpc>
              <a:buNone/>
            </a:pPr>
            <a:r>
              <a:rPr lang="en-US" altLang="zh-CN">
                <a:solidFill>
                  <a:srgbClr val="FF0000"/>
                </a:solidFill>
                <a:latin typeface="Times New Roman" panose="02020603050405020304" charset="0"/>
                <a:ea typeface="微软雅黑" panose="020B0503020204020204" pitchFamily="34" charset="-122"/>
              </a:rPr>
              <a:t>	</a:t>
            </a:r>
            <a:r>
              <a:rPr lang="zh-CN" altLang="en-US">
                <a:solidFill>
                  <a:schemeClr val="tx1"/>
                </a:solidFill>
                <a:latin typeface="Times New Roman" panose="02020603050405020304" charset="0"/>
                <a:ea typeface="微软雅黑" panose="020B0503020204020204" pitchFamily="34" charset="-122"/>
              </a:rPr>
              <a:t>在讨论部分或章节中，通过相互联系和比较来</a:t>
            </a:r>
            <a:r>
              <a:rPr lang="zh-CN" altLang="en-US">
                <a:solidFill>
                  <a:srgbClr val="FF0000"/>
                </a:solidFill>
                <a:latin typeface="Times New Roman" panose="02020603050405020304" charset="0"/>
                <a:ea typeface="微软雅黑" panose="020B0503020204020204" pitchFamily="34" charset="-122"/>
              </a:rPr>
              <a:t>解释研究结果</a:t>
            </a:r>
            <a:r>
              <a:rPr lang="zh-CN" altLang="en-US">
                <a:solidFill>
                  <a:schemeClr val="tx1"/>
                </a:solidFill>
                <a:latin typeface="Times New Roman" panose="02020603050405020304" charset="0"/>
                <a:ea typeface="微软雅黑" panose="020B0503020204020204" pitchFamily="34" charset="-122"/>
              </a:rPr>
              <a:t>，并把它们放在更广阔的文献背景中，</a:t>
            </a:r>
            <a:r>
              <a:rPr lang="zh-CN" altLang="en-US">
                <a:solidFill>
                  <a:srgbClr val="FF0000"/>
                </a:solidFill>
                <a:latin typeface="Times New Roman" panose="02020603050405020304" charset="0"/>
                <a:ea typeface="微软雅黑" panose="020B0503020204020204" pitchFamily="34" charset="-122"/>
              </a:rPr>
              <a:t>讨论</a:t>
            </a:r>
            <a:r>
              <a:rPr lang="zh-CN" altLang="en-US">
                <a:solidFill>
                  <a:schemeClr val="tx1"/>
                </a:solidFill>
                <a:latin typeface="Times New Roman" panose="02020603050405020304" charset="0"/>
                <a:ea typeface="微软雅黑" panose="020B0503020204020204" pitchFamily="34" charset="-122"/>
              </a:rPr>
              <a:t>你的发现对目标/研究问题/假设的</a:t>
            </a:r>
            <a:r>
              <a:rPr lang="zh-CN" altLang="en-US">
                <a:solidFill>
                  <a:srgbClr val="FF0000"/>
                </a:solidFill>
                <a:latin typeface="Times New Roman" panose="02020603050405020304" charset="0"/>
                <a:ea typeface="微软雅黑" panose="020B0503020204020204" pitchFamily="34" charset="-122"/>
              </a:rPr>
              <a:t>影响</a:t>
            </a:r>
            <a:r>
              <a:rPr lang="zh-CN" altLang="en-US">
                <a:solidFill>
                  <a:schemeClr val="tx1"/>
                </a:solidFill>
                <a:latin typeface="Times New Roman" panose="02020603050405020304" charset="0"/>
                <a:ea typeface="微软雅黑" panose="020B0503020204020204" pitchFamily="34" charset="-122"/>
              </a:rPr>
              <a:t>。</a:t>
            </a:r>
            <a:endParaRPr lang="zh-CN" altLang="en-US">
              <a:solidFill>
                <a:schemeClr val="tx1"/>
              </a:solidFill>
              <a:latin typeface="Times New Roman" panose="02020603050405020304" charset="0"/>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a:t>
            </a:r>
            <a:r>
              <a:rPr lang="zh-CN" altLang="en-US">
                <a:latin typeface="Times New Roman" panose="02020603050405020304" charset="0"/>
              </a:rPr>
              <a:t>讨论</a:t>
            </a:r>
            <a:r>
              <a:rPr lang="en-US" altLang="zh-CN">
                <a:latin typeface="Times New Roman" panose="02020603050405020304" charset="0"/>
              </a:rPr>
              <a:t>”</a:t>
            </a:r>
            <a:r>
              <a:rPr lang="zh-CN" altLang="en-US">
                <a:latin typeface="Times New Roman" panose="02020603050405020304" charset="0"/>
              </a:rPr>
              <a:t>写法</a:t>
            </a:r>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426029" y="1916430"/>
            <a:ext cx="9165771" cy="4351338"/>
          </a:xfrm>
        </p:spPr>
        <p:txBody>
          <a:bodyPr>
            <a:normAutofit/>
          </a:bodyPr>
          <a:p>
            <a:pPr fontAlgn="auto">
              <a:lnSpc>
                <a:spcPct val="150000"/>
              </a:lnSpc>
            </a:pPr>
            <a:r>
              <a:rPr lang="zh-CN" altLang="en-US">
                <a:solidFill>
                  <a:schemeClr val="tx1"/>
                </a:solidFill>
                <a:latin typeface="Times New Roman" panose="02020603050405020304" charset="0"/>
                <a:ea typeface="微软雅黑" panose="020B0503020204020204" pitchFamily="34" charset="-122"/>
              </a:rPr>
              <a:t>讨论在</a:t>
            </a:r>
            <a:r>
              <a:rPr lang="zh-CN" altLang="en-US">
                <a:solidFill>
                  <a:srgbClr val="FF0000"/>
                </a:solidFill>
                <a:latin typeface="Times New Roman" panose="02020603050405020304" charset="0"/>
                <a:ea typeface="微软雅黑" panose="020B0503020204020204" pitchFamily="34" charset="-122"/>
              </a:rPr>
              <a:t>不确定情况</a:t>
            </a:r>
            <a:r>
              <a:rPr lang="zh-CN" altLang="en-US">
                <a:solidFill>
                  <a:schemeClr val="tx1"/>
                </a:solidFill>
                <a:latin typeface="Times New Roman" panose="02020603050405020304" charset="0"/>
                <a:ea typeface="微软雅黑" panose="020B0503020204020204" pitchFamily="34" charset="-122"/>
              </a:rPr>
              <a:t>下可以推断出</a:t>
            </a:r>
            <a:r>
              <a:rPr lang="zh-CN" altLang="en-US">
                <a:solidFill>
                  <a:schemeClr val="tx1"/>
                </a:solidFill>
                <a:latin typeface="Times New Roman" panose="02020603050405020304" charset="0"/>
                <a:ea typeface="微软雅黑" panose="020B0503020204020204" pitchFamily="34" charset="-122"/>
              </a:rPr>
              <a:t>什么</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不要</a:t>
            </a:r>
            <a:r>
              <a:rPr lang="zh-CN" altLang="en-US">
                <a:solidFill>
                  <a:schemeClr val="tx1"/>
                </a:solidFill>
                <a:latin typeface="Times New Roman" panose="02020603050405020304" charset="0"/>
                <a:ea typeface="微软雅黑" panose="020B0503020204020204" pitchFamily="34" charset="-122"/>
              </a:rPr>
              <a:t>概述所有的误差和不确定性</a:t>
            </a:r>
            <a:r>
              <a:rPr lang="zh-CN" altLang="en-US">
                <a:solidFill>
                  <a:srgbClr val="FF0000"/>
                </a:solidFill>
                <a:latin typeface="Times New Roman" panose="02020603050405020304" charset="0"/>
                <a:ea typeface="微软雅黑" panose="020B0503020204020204" pitchFamily="34" charset="-122"/>
              </a:rPr>
              <a:t>证明去研究并没有用</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charset="0"/>
              </a:rPr>
              <a:t>论文的组成介绍</a:t>
            </a:r>
            <a:endParaRPr lang="zh-CN" altLang="en-US" dirty="0">
              <a:latin typeface="Times New Roman" panose="02020603050405020304" charset="0"/>
            </a:endParaRPr>
          </a:p>
        </p:txBody>
      </p:sp>
      <p:sp>
        <p:nvSpPr>
          <p:cNvPr id="3" name="文本占位符 2"/>
          <p:cNvSpPr>
            <a:spLocks noGrp="1"/>
          </p:cNvSpPr>
          <p:nvPr>
            <p:ph type="body" sz="quarter" idx="13"/>
          </p:nvPr>
        </p:nvSpPr>
        <p:spPr>
          <a:xfrm>
            <a:off x="2220686" y="2968487"/>
            <a:ext cx="5041505" cy="460513"/>
          </a:xfrm>
        </p:spPr>
        <p:txBody>
          <a:bodyPr>
            <a:normAutofit fontScale="90000"/>
          </a:bodyPr>
          <a:lstStyle/>
          <a:p>
            <a:pPr algn="dist"/>
            <a:r>
              <a:rPr lang="zh-CN" altLang="en-US" dirty="0">
                <a:latin typeface="Times New Roman" panose="02020603050405020304" charset="0"/>
                <a:ea typeface="微软雅黑" panose="020B0503020204020204" pitchFamily="34" charset="-122"/>
              </a:rPr>
              <a:t>简单整体介绍一篇论文的组成</a:t>
            </a:r>
            <a:endParaRPr lang="zh-CN" altLang="en-US" dirty="0">
              <a:latin typeface="Times New Roman" panose="02020603050405020304" charset="0"/>
              <a:ea typeface="微软雅黑" panose="020B0503020204020204" pitchFamily="34" charset="-122"/>
            </a:endParaRPr>
          </a:p>
        </p:txBody>
      </p:sp>
      <p:sp>
        <p:nvSpPr>
          <p:cNvPr id="4" name="文本框 3"/>
          <p:cNvSpPr txBox="1"/>
          <p:nvPr/>
        </p:nvSpPr>
        <p:spPr>
          <a:xfrm>
            <a:off x="49619" y="2339362"/>
            <a:ext cx="741680" cy="768350"/>
          </a:xfrm>
          <a:prstGeom prst="rect">
            <a:avLst/>
          </a:prstGeom>
          <a:noFill/>
        </p:spPr>
        <p:txBody>
          <a:bodyPr wrap="none" rtlCol="0">
            <a:spAutoFit/>
          </a:bodyPr>
          <a:lstStyle/>
          <a:p>
            <a:r>
              <a:rPr lang="en-US" altLang="zh-CN" sz="4400" b="1" dirty="0">
                <a:solidFill>
                  <a:schemeClr val="bg1"/>
                </a:solidFill>
                <a:latin typeface="Times New Roman" panose="02020603050405020304" charset="0"/>
                <a:ea typeface="微软雅黑" panose="020B0503020204020204" pitchFamily="34" charset="-122"/>
              </a:rPr>
              <a:t>01</a:t>
            </a:r>
            <a:endParaRPr lang="en-US" altLang="zh-CN" sz="4400" b="1" dirty="0">
              <a:solidFill>
                <a:schemeClr val="bg1"/>
              </a:solidFill>
              <a:latin typeface="Times New Roman" panose="02020603050405020304" charset="0"/>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72160" y="2824480"/>
            <a:ext cx="3504565" cy="777875"/>
          </a:xfrm>
        </p:spPr>
        <p:txBody>
          <a:bodyPr>
            <a:normAutofit/>
          </a:bodyPr>
          <a:lstStyle/>
          <a:p>
            <a:pPr algn="ctr"/>
            <a:r>
              <a:rPr lang="en-US" altLang="zh-CN" dirty="0">
                <a:latin typeface="Times New Roman" panose="02020603050405020304" charset="0"/>
              </a:rPr>
              <a:t>conclusion</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本节探讨结论的特点及写法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结论</a:t>
            </a:r>
            <a:endParaRPr lang="zh-CN" altLang="en-US">
              <a:latin typeface="Times New Roman" panose="02020603050405020304" charset="0"/>
            </a:endParaRPr>
          </a:p>
        </p:txBody>
      </p:sp>
      <p:sp>
        <p:nvSpPr>
          <p:cNvPr id="3" name="内容占位符 2"/>
          <p:cNvSpPr>
            <a:spLocks noGrp="1"/>
          </p:cNvSpPr>
          <p:nvPr>
            <p:ph idx="1"/>
          </p:nvPr>
        </p:nvSpPr>
        <p:spPr>
          <a:xfrm>
            <a:off x="1359989" y="1641475"/>
            <a:ext cx="9165771" cy="4351338"/>
          </a:xfrm>
        </p:spPr>
        <p:txBody>
          <a:bodyPr>
            <a:normAutofit/>
          </a:bodyPr>
          <a:p>
            <a:pPr marL="0" indent="0" fontAlgn="auto">
              <a:lnSpc>
                <a:spcPct val="150000"/>
              </a:lnSpc>
              <a:buNone/>
            </a:pPr>
            <a:r>
              <a:rPr lang="en-US" altLang="zh-CN">
                <a:solidFill>
                  <a:schemeClr val="tx1"/>
                </a:solidFill>
                <a:latin typeface="Times New Roman" panose="02020603050405020304" charset="0"/>
                <a:ea typeface="微软雅黑" panose="020B0503020204020204" pitchFamily="34" charset="-122"/>
              </a:rPr>
              <a:t>	</a:t>
            </a:r>
            <a:r>
              <a:rPr lang="zh-CN" altLang="en-US">
                <a:solidFill>
                  <a:schemeClr val="tx1"/>
                </a:solidFill>
                <a:latin typeface="Times New Roman" panose="02020603050405020304" charset="0"/>
                <a:ea typeface="微软雅黑" panose="020B0503020204020204" pitchFamily="34" charset="-122"/>
              </a:rPr>
              <a:t>结论不应是正文中各段小结的简单重复，主要回答</a:t>
            </a:r>
            <a:r>
              <a:rPr lang="zh-CN" altLang="en-US">
                <a:solidFill>
                  <a:srgbClr val="FF0000"/>
                </a:solidFill>
                <a:latin typeface="Times New Roman" panose="02020603050405020304" charset="0"/>
                <a:ea typeface="微软雅黑" panose="020B0503020204020204" pitchFamily="34" charset="-122"/>
              </a:rPr>
              <a:t>"研究出什么（what）"</a:t>
            </a:r>
            <a:r>
              <a:rPr lang="zh-CN" altLang="en-US">
                <a:solidFill>
                  <a:schemeClr val="tx1"/>
                </a:solidFill>
                <a:latin typeface="Times New Roman" panose="02020603050405020304" charset="0"/>
                <a:ea typeface="微软雅黑" panose="020B0503020204020204" pitchFamily="34" charset="-122"/>
              </a:rPr>
              <a:t>。它应该</a:t>
            </a:r>
            <a:r>
              <a:rPr lang="zh-CN" altLang="en-US">
                <a:solidFill>
                  <a:srgbClr val="FF0000"/>
                </a:solidFill>
                <a:latin typeface="Times New Roman" panose="02020603050405020304" charset="0"/>
                <a:ea typeface="微软雅黑" panose="020B0503020204020204" pitchFamily="34" charset="-122"/>
              </a:rPr>
              <a:t>以正文中</a:t>
            </a:r>
            <a:r>
              <a:rPr lang="zh-CN" altLang="en-US">
                <a:solidFill>
                  <a:schemeClr val="tx1"/>
                </a:solidFill>
                <a:latin typeface="Times New Roman" panose="02020603050405020304" charset="0"/>
                <a:ea typeface="微软雅黑" panose="020B0503020204020204" pitchFamily="34" charset="-122"/>
              </a:rPr>
              <a:t>的试验或考察中得到的现象、数据和阐述分析</a:t>
            </a:r>
            <a:r>
              <a:rPr lang="zh-CN" altLang="en-US">
                <a:solidFill>
                  <a:srgbClr val="FF0000"/>
                </a:solidFill>
                <a:latin typeface="Times New Roman" panose="02020603050405020304" charset="0"/>
                <a:ea typeface="微软雅黑" panose="020B0503020204020204" pitchFamily="34" charset="-122"/>
              </a:rPr>
              <a:t>作为依据</a:t>
            </a:r>
            <a:r>
              <a:rPr lang="zh-CN" altLang="en-US">
                <a:solidFill>
                  <a:schemeClr val="tx1"/>
                </a:solidFill>
                <a:latin typeface="Times New Roman" panose="02020603050405020304" charset="0"/>
                <a:ea typeface="微软雅黑" panose="020B0503020204020204" pitchFamily="34" charset="-122"/>
              </a:rPr>
              <a:t>，由此完整、准确、简洁地指出由对研究对象进行考察或实验得到的结果</a:t>
            </a:r>
            <a:r>
              <a:rPr lang="zh-CN" altLang="en-US">
                <a:solidFill>
                  <a:srgbClr val="FF0000"/>
                </a:solidFill>
                <a:latin typeface="Times New Roman" panose="02020603050405020304" charset="0"/>
                <a:ea typeface="微软雅黑" panose="020B0503020204020204" pitchFamily="34" charset="-122"/>
              </a:rPr>
              <a:t>所揭示的</a:t>
            </a:r>
            <a:r>
              <a:rPr lang="zh-CN" altLang="en-US">
                <a:solidFill>
                  <a:schemeClr val="tx1"/>
                </a:solidFill>
                <a:latin typeface="Times New Roman" panose="02020603050405020304" charset="0"/>
                <a:ea typeface="微软雅黑" panose="020B0503020204020204" pitchFamily="34" charset="-122"/>
              </a:rPr>
              <a:t>原理及其普遍性。</a:t>
            </a:r>
            <a:endParaRPr lang="zh-CN" altLang="en-US">
              <a:solidFill>
                <a:schemeClr val="tx1"/>
              </a:solidFill>
              <a:latin typeface="Times New Roman" panose="02020603050405020304" charset="0"/>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a:t>
            </a:r>
            <a:r>
              <a:rPr lang="zh-CN" altLang="en-US">
                <a:latin typeface="Times New Roman" panose="02020603050405020304" charset="0"/>
              </a:rPr>
              <a:t>结论</a:t>
            </a:r>
            <a:r>
              <a:rPr lang="en-US" altLang="zh-CN">
                <a:latin typeface="Times New Roman" panose="02020603050405020304" charset="0"/>
              </a:rPr>
              <a:t>”</a:t>
            </a:r>
            <a:r>
              <a:rPr lang="zh-CN" altLang="en-US">
                <a:latin typeface="Times New Roman" panose="02020603050405020304" charset="0"/>
              </a:rPr>
              <a:t>写法</a:t>
            </a:r>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360170" y="2044700"/>
            <a:ext cx="9165590" cy="3948430"/>
          </a:xfrm>
        </p:spPr>
        <p:txBody>
          <a:bodyPr>
            <a:normAutofit/>
          </a:bodyPr>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总结</a:t>
            </a:r>
            <a:r>
              <a:rPr lang="zh-CN" altLang="en-US">
                <a:solidFill>
                  <a:schemeClr val="tx1"/>
                </a:solidFill>
                <a:latin typeface="Times New Roman" panose="02020603050405020304" charset="0"/>
                <a:ea typeface="微软雅黑" panose="020B0503020204020204" pitchFamily="34" charset="-122"/>
              </a:rPr>
              <a:t>研究的主要</a:t>
            </a:r>
            <a:r>
              <a:rPr lang="zh-CN" altLang="en-US">
                <a:solidFill>
                  <a:srgbClr val="FF0000"/>
                </a:solidFill>
                <a:latin typeface="Times New Roman" panose="02020603050405020304" charset="0"/>
                <a:ea typeface="微软雅黑" panose="020B0503020204020204" pitchFamily="34" charset="-122"/>
              </a:rPr>
              <a:t>发现</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1"/>
                </a:solidFill>
                <a:latin typeface="Times New Roman" panose="02020603050405020304" charset="0"/>
                <a:ea typeface="微软雅黑" panose="020B0503020204020204" pitchFamily="34" charset="-122"/>
              </a:rPr>
              <a:t>为研究的问题</a:t>
            </a:r>
            <a:r>
              <a:rPr lang="zh-CN" altLang="en-US">
                <a:solidFill>
                  <a:srgbClr val="FF0000"/>
                </a:solidFill>
                <a:latin typeface="Times New Roman" panose="02020603050405020304" charset="0"/>
                <a:ea typeface="微软雅黑" panose="020B0503020204020204" pitchFamily="34" charset="-122"/>
              </a:rPr>
              <a:t>提供答案</a:t>
            </a:r>
            <a:endParaRPr lang="zh-CN" altLang="en-US">
              <a:solidFill>
                <a:schemeClr val="tx1"/>
              </a:solidFill>
              <a:latin typeface="Times New Roman" panose="02020603050405020304" charset="0"/>
              <a:ea typeface="微软雅黑" panose="020B0503020204020204" pitchFamily="34" charset="-122"/>
            </a:endParaRPr>
          </a:p>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不要提出新的</a:t>
            </a:r>
            <a:r>
              <a:rPr lang="zh-CN" altLang="en-US">
                <a:solidFill>
                  <a:schemeClr val="tx1"/>
                </a:solidFill>
                <a:latin typeface="Times New Roman" panose="02020603050405020304" charset="0"/>
                <a:ea typeface="微软雅黑" panose="020B0503020204020204" pitchFamily="34" charset="-122"/>
              </a:rPr>
              <a:t>事实或者没有上文支撑的新的</a:t>
            </a:r>
            <a:r>
              <a:rPr lang="zh-CN" altLang="en-US">
                <a:solidFill>
                  <a:schemeClr val="tx1"/>
                </a:solidFill>
                <a:latin typeface="Times New Roman" panose="02020603050405020304" charset="0"/>
                <a:ea typeface="微软雅黑" panose="020B0503020204020204" pitchFamily="34" charset="-122"/>
              </a:rPr>
              <a:t>结果</a:t>
            </a:r>
            <a:endParaRPr lang="zh-CN" altLang="en-US">
              <a:solidFill>
                <a:schemeClr val="tx1"/>
              </a:solidFill>
              <a:latin typeface="Times New Roman" panose="02020603050405020304" charset="0"/>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090749" y="1581785"/>
            <a:ext cx="9165771" cy="4351338"/>
          </a:xfrm>
        </p:spPr>
        <p:txBody>
          <a:bodyPr>
            <a:normAutofit/>
          </a:bodyPr>
          <a:p>
            <a:pPr fontAlgn="auto">
              <a:lnSpc>
                <a:spcPct val="150000"/>
              </a:lnSpc>
            </a:pPr>
            <a:r>
              <a:rPr lang="zh-CN" altLang="en-US" sz="2400">
                <a:solidFill>
                  <a:srgbClr val="FF0000"/>
                </a:solidFill>
                <a:latin typeface="Times New Roman" panose="02020603050405020304" charset="0"/>
                <a:ea typeface="微软雅黑" panose="020B0503020204020204" pitchFamily="34" charset="-122"/>
              </a:rPr>
              <a:t>不要</a:t>
            </a:r>
            <a:r>
              <a:rPr lang="zh-CN" altLang="en-US" sz="2400">
                <a:latin typeface="Times New Roman" panose="02020603050405020304" charset="0"/>
                <a:ea typeface="微软雅黑" panose="020B0503020204020204" pitchFamily="34" charset="-122"/>
              </a:rPr>
              <a:t>简单地改写甚至</a:t>
            </a:r>
            <a:r>
              <a:rPr lang="zh-CN" altLang="en-US" sz="2400">
                <a:solidFill>
                  <a:srgbClr val="FF0000"/>
                </a:solidFill>
                <a:latin typeface="Times New Roman" panose="02020603050405020304" charset="0"/>
                <a:ea typeface="微软雅黑" panose="020B0503020204020204" pitchFamily="34" charset="-122"/>
              </a:rPr>
              <a:t>重复</a:t>
            </a:r>
            <a:r>
              <a:rPr lang="en-US" altLang="zh-CN" sz="2400">
                <a:solidFill>
                  <a:srgbClr val="FF0000"/>
                </a:solidFill>
                <a:latin typeface="Times New Roman" panose="02020603050405020304" charset="0"/>
                <a:ea typeface="微软雅黑" panose="020B0503020204020204" pitchFamily="34" charset="-122"/>
              </a:rPr>
              <a:t>“</a:t>
            </a:r>
            <a:r>
              <a:rPr lang="zh-CN" altLang="en-US" sz="2400">
                <a:solidFill>
                  <a:srgbClr val="FF0000"/>
                </a:solidFill>
                <a:latin typeface="Times New Roman" panose="02020603050405020304" charset="0"/>
                <a:ea typeface="微软雅黑" panose="020B0503020204020204" pitchFamily="34" charset="-122"/>
              </a:rPr>
              <a:t>摘要</a:t>
            </a:r>
            <a:r>
              <a:rPr lang="en-US" altLang="zh-CN" sz="2400">
                <a:solidFill>
                  <a:srgbClr val="FF0000"/>
                </a:solidFill>
                <a:latin typeface="Times New Roman" panose="02020603050405020304" charset="0"/>
                <a:ea typeface="微软雅黑" panose="020B0503020204020204" pitchFamily="34" charset="-122"/>
              </a:rPr>
              <a:t>”</a:t>
            </a:r>
            <a:endParaRPr lang="zh-CN" altLang="en-US" sz="2400">
              <a:solidFill>
                <a:srgbClr val="FF0000"/>
              </a:solidFill>
              <a:latin typeface="Times New Roman" panose="02020603050405020304" charset="0"/>
              <a:ea typeface="微软雅黑" panose="020B0503020204020204" pitchFamily="34" charset="-122"/>
            </a:endParaRPr>
          </a:p>
          <a:p>
            <a:pPr fontAlgn="auto">
              <a:lnSpc>
                <a:spcPct val="150000"/>
              </a:lnSpc>
            </a:pPr>
            <a:r>
              <a:rPr lang="zh-CN" altLang="en-US" sz="2400">
                <a:solidFill>
                  <a:srgbClr val="FF0000"/>
                </a:solidFill>
                <a:latin typeface="Times New Roman" panose="02020603050405020304" charset="0"/>
                <a:ea typeface="微软雅黑" panose="020B0503020204020204" pitchFamily="34" charset="-122"/>
              </a:rPr>
              <a:t>总结本文</a:t>
            </a:r>
            <a:r>
              <a:rPr lang="zh-CN" altLang="en-US" sz="2400">
                <a:latin typeface="Times New Roman" panose="02020603050405020304" charset="0"/>
                <a:ea typeface="微软雅黑" panose="020B0503020204020204" pitchFamily="34" charset="-122"/>
              </a:rPr>
              <a:t>的主要</a:t>
            </a:r>
            <a:r>
              <a:rPr lang="zh-CN" altLang="en-US" sz="2400">
                <a:solidFill>
                  <a:srgbClr val="FF0000"/>
                </a:solidFill>
                <a:latin typeface="Times New Roman" panose="02020603050405020304" charset="0"/>
                <a:ea typeface="微软雅黑" panose="020B0503020204020204" pitchFamily="34" charset="-122"/>
              </a:rPr>
              <a:t>贡献</a:t>
            </a:r>
            <a:r>
              <a:rPr lang="zh-CN" altLang="en-US" sz="2400">
                <a:latin typeface="Times New Roman" panose="02020603050405020304" charset="0"/>
                <a:ea typeface="微软雅黑" panose="020B0503020204020204" pitchFamily="34" charset="-122"/>
              </a:rPr>
              <a:t>（比引言详细一些)</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latin typeface="Times New Roman" panose="02020603050405020304" charset="0"/>
                <a:ea typeface="微软雅黑" panose="020B0503020204020204" pitchFamily="34" charset="-122"/>
              </a:rPr>
              <a:t>指出存在的不足，</a:t>
            </a:r>
            <a:r>
              <a:rPr lang="zh-CN" altLang="en-US" sz="2400">
                <a:solidFill>
                  <a:srgbClr val="FF0000"/>
                </a:solidFill>
                <a:latin typeface="Times New Roman" panose="02020603050405020304" charset="0"/>
                <a:ea typeface="微软雅黑" panose="020B0503020204020204" pitchFamily="34" charset="-122"/>
              </a:rPr>
              <a:t>展望</a:t>
            </a:r>
            <a:r>
              <a:rPr lang="zh-CN" altLang="en-US" sz="2400">
                <a:latin typeface="Times New Roman" panose="02020603050405020304" charset="0"/>
                <a:ea typeface="微软雅黑" panose="020B0503020204020204" pitchFamily="34" charset="-122"/>
              </a:rPr>
              <a:t>不远将来的研究工作。</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solidFill>
                  <a:srgbClr val="FF0000"/>
                </a:solidFill>
                <a:latin typeface="Times New Roman" panose="02020603050405020304" charset="0"/>
                <a:ea typeface="微软雅黑" panose="020B0503020204020204" pitchFamily="34" charset="-122"/>
              </a:rPr>
              <a:t>不要</a:t>
            </a:r>
            <a:r>
              <a:rPr lang="zh-CN" altLang="en-US" sz="2400">
                <a:latin typeface="Times New Roman" panose="02020603050405020304" charset="0"/>
                <a:ea typeface="微软雅黑" panose="020B0503020204020204" pitchFamily="34" charset="-122"/>
              </a:rPr>
              <a:t>援引前文中出现过的方程号码、图表号码，不要重新讨论数学公式、给出定理补充证明、提供数据表之类。</a:t>
            </a:r>
            <a:endParaRPr lang="zh-CN" altLang="en-US" sz="2400">
              <a:latin typeface="Times New Roman" panose="02020603050405020304" charset="0"/>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0650" y="2853690"/>
            <a:ext cx="5486400" cy="777875"/>
          </a:xfrm>
        </p:spPr>
        <p:txBody>
          <a:bodyPr>
            <a:normAutofit/>
          </a:bodyPr>
          <a:lstStyle/>
          <a:p>
            <a:pPr algn="ctr"/>
            <a:r>
              <a:rPr lang="en-US" altLang="zh-CN" dirty="0">
                <a:latin typeface="Times New Roman" panose="02020603050405020304" charset="0"/>
              </a:rPr>
              <a:t>Acknowledgement</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本节探讨致谢的特点及写法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致谢</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它是对曾经给予论文的选题、构思或撰写以指导或建议，对考察或实验过程中做出某种贡献的人员，或给予过技术、信息、物质或经费帮助的单位、团体或个人</a:t>
            </a:r>
            <a:r>
              <a:rPr lang="zh-CN" altLang="en-US">
                <a:solidFill>
                  <a:srgbClr val="FF0000"/>
                </a:solidFill>
                <a:latin typeface="Times New Roman" panose="02020603050405020304" charset="0"/>
                <a:ea typeface="微软雅黑" panose="020B0503020204020204" pitchFamily="34" charset="-122"/>
              </a:rPr>
              <a:t>致以谢意</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2875" y="2853690"/>
            <a:ext cx="4524375" cy="777875"/>
          </a:xfrm>
        </p:spPr>
        <p:txBody>
          <a:bodyPr>
            <a:normAutofit/>
          </a:bodyPr>
          <a:lstStyle/>
          <a:p>
            <a:pPr algn="ctr"/>
            <a:r>
              <a:rPr lang="en-US" altLang="zh-CN" dirty="0">
                <a:latin typeface="Times New Roman" panose="02020603050405020304" charset="0"/>
              </a:rPr>
              <a:t>Reference</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本节探讨参考文献的特点及写法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参考文献</a:t>
            </a:r>
            <a:endParaRPr lang="zh-CN" altLang="en-US">
              <a:latin typeface="Times New Roman" panose="02020603050405020304" charset="0"/>
            </a:endParaRPr>
          </a:p>
        </p:txBody>
      </p:sp>
      <p:sp>
        <p:nvSpPr>
          <p:cNvPr id="3" name="内容占位符 2"/>
          <p:cNvSpPr>
            <a:spLocks noGrp="1"/>
          </p:cNvSpPr>
          <p:nvPr>
            <p:ph idx="1"/>
          </p:nvPr>
        </p:nvSpPr>
        <p:spPr>
          <a:xfrm>
            <a:off x="1278890" y="1751965"/>
            <a:ext cx="9495790" cy="4351655"/>
          </a:xfrm>
        </p:spPr>
        <p:txBody>
          <a:bodyPr>
            <a:normAutofit lnSpcReduction="10000"/>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它是</a:t>
            </a:r>
            <a:r>
              <a:rPr lang="zh-CN" altLang="en-US">
                <a:solidFill>
                  <a:srgbClr val="FF0000"/>
                </a:solidFill>
                <a:latin typeface="Times New Roman" panose="02020603050405020304" charset="0"/>
                <a:ea typeface="微软雅黑" panose="020B0503020204020204" pitchFamily="34" charset="-122"/>
              </a:rPr>
              <a:t>反映文稿的科学依据</a:t>
            </a:r>
            <a:r>
              <a:rPr lang="zh-CN" altLang="en-US">
                <a:latin typeface="Times New Roman" panose="02020603050405020304" charset="0"/>
                <a:ea typeface="微软雅黑" panose="020B0503020204020204" pitchFamily="34" charset="-122"/>
              </a:rPr>
              <a:t>和著者</a:t>
            </a:r>
            <a:r>
              <a:rPr lang="zh-CN" altLang="en-US">
                <a:solidFill>
                  <a:srgbClr val="FF0000"/>
                </a:solidFill>
                <a:latin typeface="Times New Roman" panose="02020603050405020304" charset="0"/>
                <a:ea typeface="微软雅黑" panose="020B0503020204020204" pitchFamily="34" charset="-122"/>
              </a:rPr>
              <a:t>尊重他人研究成果</a:t>
            </a:r>
            <a:r>
              <a:rPr lang="zh-CN" altLang="en-US">
                <a:latin typeface="Times New Roman" panose="02020603050405020304" charset="0"/>
                <a:ea typeface="微软雅黑" panose="020B0503020204020204" pitchFamily="34" charset="-122"/>
              </a:rPr>
              <a:t>而向读者</a:t>
            </a:r>
            <a:r>
              <a:rPr lang="zh-CN" altLang="en-US">
                <a:solidFill>
                  <a:schemeClr val="accent5"/>
                </a:solidFill>
                <a:latin typeface="Times New Roman" panose="02020603050405020304" charset="0"/>
                <a:ea typeface="微软雅黑" panose="020B0503020204020204" pitchFamily="34" charset="-122"/>
              </a:rPr>
              <a:t>提供文中引用有关资料的出处</a:t>
            </a:r>
            <a:r>
              <a:rPr lang="zh-CN" altLang="en-US">
                <a:latin typeface="Times New Roman" panose="02020603050405020304" charset="0"/>
                <a:ea typeface="微软雅黑" panose="020B0503020204020204" pitchFamily="34" charset="-122"/>
              </a:rPr>
              <a:t>，或为了节约篇幅和叙述方便，提供在论文中提及而没有展开的有关内容的详尽文本。</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778510" y="1870710"/>
            <a:ext cx="10634345" cy="4351655"/>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国家标准--GB7714-87《文后参考文献著录规则》，</a:t>
            </a:r>
            <a:r>
              <a:rPr lang="zh-CN" altLang="en-US">
                <a:solidFill>
                  <a:srgbClr val="FF0000"/>
                </a:solidFill>
                <a:latin typeface="Times New Roman" panose="02020603050405020304" charset="0"/>
                <a:ea typeface="微软雅黑" panose="020B0503020204020204" pitchFamily="34" charset="-122"/>
              </a:rPr>
              <a:t>明确规定</a:t>
            </a:r>
            <a:r>
              <a:rPr lang="zh-CN" altLang="en-US">
                <a:latin typeface="Times New Roman" panose="02020603050405020304" charset="0"/>
                <a:ea typeface="微软雅黑" panose="020B0503020204020204" pitchFamily="34" charset="-122"/>
              </a:rPr>
              <a:t>我国的科技期刊采用国际上通行的"顺序编码制"和"著者-出版年制"。</a:t>
            </a:r>
            <a:endParaRPr lang="zh-CN" altLang="en-US">
              <a:latin typeface="Times New Roman" panose="02020603050405020304" charset="0"/>
              <a:ea typeface="微软雅黑" panose="020B0503020204020204" pitchFamily="34" charset="-122"/>
            </a:endParaRPr>
          </a:p>
          <a:p>
            <a:pPr marL="0" indent="0" fontAlgn="auto">
              <a:lnSpc>
                <a:spcPct val="150000"/>
              </a:lnSpc>
              <a:buNone/>
            </a:pP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902335" y="1471295"/>
            <a:ext cx="10634345" cy="4780280"/>
          </a:xfrm>
        </p:spPr>
        <p:txBody>
          <a:bodyPr>
            <a:normAutofit/>
          </a:bodyPr>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不要</a:t>
            </a:r>
            <a:r>
              <a:rPr lang="zh-CN" altLang="en-US">
                <a:latin typeface="Times New Roman" panose="02020603050405020304" charset="0"/>
                <a:ea typeface="微软雅黑" panose="020B0503020204020204" pitchFamily="34" charset="-122"/>
              </a:rPr>
              <a:t>把文献从各种杂志抄过来后</a:t>
            </a:r>
            <a:r>
              <a:rPr lang="zh-CN" altLang="en-US">
                <a:solidFill>
                  <a:srgbClr val="FF0000"/>
                </a:solidFill>
                <a:latin typeface="Times New Roman" panose="02020603050405020304" charset="0"/>
                <a:ea typeface="微软雅黑" panose="020B0503020204020204" pitchFamily="34" charset="-122"/>
              </a:rPr>
              <a:t>简单地堆放</a:t>
            </a:r>
            <a:r>
              <a:rPr lang="zh-CN" altLang="en-US">
                <a:latin typeface="Times New Roman" panose="02020603050405020304" charset="0"/>
                <a:ea typeface="微软雅黑" panose="020B0503020204020204" pitchFamily="34" charset="-122"/>
              </a:rPr>
              <a:t>在一起。</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要</a:t>
            </a:r>
            <a:r>
              <a:rPr lang="zh-CN" altLang="en-US">
                <a:solidFill>
                  <a:srgbClr val="FF0000"/>
                </a:solidFill>
                <a:latin typeface="Times New Roman" panose="02020603050405020304" charset="0"/>
                <a:ea typeface="微软雅黑" panose="020B0503020204020204" pitchFamily="34" charset="-122"/>
              </a:rPr>
              <a:t>统一格式</a:t>
            </a:r>
            <a:r>
              <a:rPr lang="zh-CN" altLang="en-US">
                <a:latin typeface="Times New Roman" panose="02020603050405020304" charset="0"/>
                <a:ea typeface="微软雅黑" panose="020B0503020204020204" pitchFamily="34" charset="-122"/>
              </a:rPr>
              <a:t>。（用你打算投稿的那个杂志的格式）</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文献的多少要</a:t>
            </a:r>
            <a:r>
              <a:rPr lang="zh-CN" altLang="en-US">
                <a:solidFill>
                  <a:srgbClr val="FF0000"/>
                </a:solidFill>
                <a:latin typeface="Times New Roman" panose="02020603050405020304" charset="0"/>
                <a:ea typeface="微软雅黑" panose="020B0503020204020204" pitchFamily="34" charset="-122"/>
              </a:rPr>
              <a:t>恰当</a:t>
            </a:r>
            <a:r>
              <a:rPr lang="zh-CN" altLang="en-US">
                <a:latin typeface="Times New Roman" panose="02020603050405020304" charset="0"/>
                <a:ea typeface="微软雅黑" panose="020B0503020204020204" pitchFamily="34" charset="-122"/>
              </a:rPr>
              <a:t>:不要漏掉重要和必要的文献,但又不要罗列多余的、特别是你自己的但关系不大的文章。</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不要引用很难找到的文献,以</a:t>
            </a:r>
            <a:r>
              <a:rPr lang="zh-CN" altLang="en-US">
                <a:solidFill>
                  <a:srgbClr val="FF0000"/>
                </a:solidFill>
                <a:latin typeface="Times New Roman" panose="02020603050405020304" charset="0"/>
                <a:ea typeface="微软雅黑" panose="020B0503020204020204" pitchFamily="34" charset="-122"/>
              </a:rPr>
              <a:t>方便读者查找</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论文的组成部分</a:t>
            </a:r>
            <a:endParaRPr lang="zh-CN" altLang="en-US">
              <a:latin typeface="Times New Roman" panose="02020603050405020304" charset="0"/>
            </a:endParaRPr>
          </a:p>
        </p:txBody>
      </p:sp>
      <p:sp>
        <p:nvSpPr>
          <p:cNvPr id="3" name="内容占位符 2"/>
          <p:cNvSpPr>
            <a:spLocks noGrp="1"/>
          </p:cNvSpPr>
          <p:nvPr>
            <p:ph idx="1"/>
          </p:nvPr>
        </p:nvSpPr>
        <p:spPr>
          <a:xfrm>
            <a:off x="767080" y="1670050"/>
            <a:ext cx="4280535" cy="4351655"/>
          </a:xfrm>
        </p:spPr>
        <p:txBody>
          <a:bodyPr>
            <a:normAutofit lnSpcReduction="10000"/>
          </a:bodyPr>
          <a:p>
            <a:pPr fontAlgn="auto">
              <a:lnSpc>
                <a:spcPct val="150000"/>
              </a:lnSpc>
            </a:pPr>
            <a:r>
              <a:rPr lang="zh-CN" altLang="en-US">
                <a:solidFill>
                  <a:schemeClr val="tx2"/>
                </a:solidFill>
                <a:latin typeface="Times New Roman" panose="02020603050405020304" charset="0"/>
                <a:ea typeface="微软雅黑" panose="020B0503020204020204" pitchFamily="34" charset="-122"/>
              </a:rPr>
              <a:t>Title(标题)</a:t>
            </a:r>
            <a:endParaRPr lang="zh-CN" altLang="en-US">
              <a:solidFill>
                <a:schemeClr val="tx2"/>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2"/>
                </a:solidFill>
                <a:latin typeface="Times New Roman" panose="02020603050405020304" charset="0"/>
                <a:ea typeface="微软雅黑" panose="020B0503020204020204" pitchFamily="34" charset="-122"/>
              </a:rPr>
              <a:t>Abstract(摘要)</a:t>
            </a:r>
            <a:endParaRPr lang="zh-CN" altLang="en-US">
              <a:solidFill>
                <a:schemeClr val="tx2"/>
              </a:solidFill>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Keywords(关键词)</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Table of contents(目录)</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Nomenclature(术语表)</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solidFill>
                  <a:schemeClr val="tx2"/>
                </a:solidFill>
                <a:latin typeface="Times New Roman" panose="02020603050405020304" charset="0"/>
                <a:ea typeface="微软雅黑" panose="020B0503020204020204" pitchFamily="34" charset="-122"/>
              </a:rPr>
              <a:t>Introduction(引言)</a:t>
            </a:r>
            <a:endParaRPr lang="zh-CN" altLang="en-US">
              <a:solidFill>
                <a:schemeClr val="tx2"/>
              </a:solidFill>
              <a:latin typeface="Times New Roman" panose="02020603050405020304" charset="0"/>
              <a:ea typeface="微软雅黑" panose="020B0503020204020204" pitchFamily="34" charset="-122"/>
            </a:endParaRPr>
          </a:p>
          <a:p>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p:txBody>
      </p:sp>
      <p:sp>
        <p:nvSpPr>
          <p:cNvPr id="4" name="文本框 3"/>
          <p:cNvSpPr txBox="1"/>
          <p:nvPr/>
        </p:nvSpPr>
        <p:spPr>
          <a:xfrm>
            <a:off x="5047615" y="1243330"/>
            <a:ext cx="5760720" cy="5384800"/>
          </a:xfrm>
          <a:prstGeom prst="rect">
            <a:avLst/>
          </a:prstGeom>
          <a:noFill/>
        </p:spPr>
        <p:txBody>
          <a:bodyPr wrap="square" rtlCol="0">
            <a:spAutoFit/>
          </a:bodyPr>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Method(方法)</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Results(结果)</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Discussion(讨论)</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7030A0"/>
                </a:solidFill>
                <a:latin typeface="Times New Roman" panose="02020603050405020304" charset="0"/>
                <a:ea typeface="微软雅黑" panose="020B0503020204020204" pitchFamily="34" charset="-122"/>
              </a:rPr>
              <a:t>Conclusion(结论)</a:t>
            </a:r>
            <a:endParaRPr lang="zh-CN" altLang="en-US" sz="2800">
              <a:solidFill>
                <a:srgbClr val="7030A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Acknowledgement(致谢)</a:t>
            </a:r>
            <a:endParaRPr lang="zh-CN" altLang="en-US" sz="2800">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Reference(参考文献)</a:t>
            </a:r>
            <a:endParaRPr lang="zh-CN" altLang="en-US" sz="2800">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Appendix(附录)</a:t>
            </a:r>
            <a:endParaRPr lang="zh-CN" altLang="en-US" sz="2800">
              <a:latin typeface="Times New Roman" panose="02020603050405020304" charset="0"/>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2875" y="2853690"/>
            <a:ext cx="4524375" cy="777875"/>
          </a:xfrm>
        </p:spPr>
        <p:txBody>
          <a:bodyPr>
            <a:normAutofit/>
          </a:bodyPr>
          <a:lstStyle/>
          <a:p>
            <a:pPr algn="ctr"/>
            <a:r>
              <a:rPr lang="en-US" altLang="zh-CN" dirty="0">
                <a:latin typeface="Times New Roman" panose="02020603050405020304" charset="0"/>
              </a:rPr>
              <a:t>Appendix</a:t>
            </a:r>
            <a:endParaRPr lang="en-US" altLang="zh-CN"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本节探讨附录的特点及写法</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附录</a:t>
            </a:r>
            <a:endParaRPr lang="zh-CN" altLang="en-US">
              <a:latin typeface="Times New Roman" panose="02020603050405020304" charset="0"/>
            </a:endParaRPr>
          </a:p>
        </p:txBody>
      </p:sp>
      <p:sp>
        <p:nvSpPr>
          <p:cNvPr id="3" name="内容占位符 2"/>
          <p:cNvSpPr>
            <a:spLocks noGrp="1"/>
          </p:cNvSpPr>
          <p:nvPr>
            <p:ph idx="1"/>
          </p:nvPr>
        </p:nvSpPr>
        <p:spPr>
          <a:xfrm>
            <a:off x="1032964" y="1588770"/>
            <a:ext cx="9165771" cy="4351338"/>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在不增加文献正文部分的篇幅和不影响正文主体内容叙述连贯性的前提下，</a:t>
            </a:r>
            <a:r>
              <a:rPr lang="zh-CN" altLang="en-US">
                <a:solidFill>
                  <a:srgbClr val="FF0000"/>
                </a:solidFill>
                <a:latin typeface="Times New Roman" panose="02020603050405020304" charset="0"/>
                <a:ea typeface="微软雅黑" panose="020B0503020204020204" pitchFamily="34" charset="-122"/>
              </a:rPr>
              <a:t>向读者提供论文中部分内容的详尽推导、演算、证明、仪器、装备或解释、说明，以及提供有关数据、曲线、照片或其他辅助资料如计算机的框图和程序软件等</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a:t>
            </a:r>
            <a:r>
              <a:rPr lang="zh-CN" altLang="en-US">
                <a:latin typeface="Times New Roman" panose="02020603050405020304" charset="0"/>
              </a:rPr>
              <a:t>附录</a:t>
            </a:r>
            <a:r>
              <a:rPr lang="en-US" altLang="zh-CN">
                <a:latin typeface="Times New Roman" panose="02020603050405020304" charset="0"/>
              </a:rPr>
              <a:t>”</a:t>
            </a:r>
            <a:r>
              <a:rPr lang="zh-CN" altLang="en-US">
                <a:latin typeface="Times New Roman" panose="02020603050405020304" charset="0"/>
              </a:rPr>
              <a:t>安排</a:t>
            </a:r>
            <a:r>
              <a:rPr lang="zh-CN" altLang="en-US">
                <a:latin typeface="Times New Roman" panose="02020603050405020304" charset="0"/>
              </a:rPr>
              <a:t>建议</a:t>
            </a:r>
            <a:endParaRPr lang="zh-CN" altLang="en-US">
              <a:latin typeface="Times New Roman" panose="02020603050405020304" charset="0"/>
            </a:endParaRPr>
          </a:p>
        </p:txBody>
      </p:sp>
      <p:sp>
        <p:nvSpPr>
          <p:cNvPr id="3" name="内容占位符 2"/>
          <p:cNvSpPr>
            <a:spLocks noGrp="1"/>
          </p:cNvSpPr>
          <p:nvPr>
            <p:ph idx="1"/>
          </p:nvPr>
        </p:nvSpPr>
        <p:spPr>
          <a:xfrm>
            <a:off x="1017724" y="1593215"/>
            <a:ext cx="9165771" cy="4351338"/>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附录通常可以放一些</a:t>
            </a:r>
            <a:r>
              <a:rPr lang="zh-CN" altLang="en-US">
                <a:solidFill>
                  <a:srgbClr val="FF0000"/>
                </a:solidFill>
                <a:latin typeface="Times New Roman" panose="02020603050405020304" charset="0"/>
                <a:ea typeface="微软雅黑" panose="020B0503020204020204" pitchFamily="34" charset="-122"/>
              </a:rPr>
              <a:t>比较长的引理和定理的证明</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fontAlgn="auto">
              <a:lnSpc>
                <a:spcPct val="150000"/>
              </a:lnSpc>
              <a:buNone/>
            </a:pPr>
            <a:r>
              <a:rPr lang="zh-CN" altLang="en-US">
                <a:latin typeface="Times New Roman" panose="02020603050405020304" charset="0"/>
                <a:ea typeface="微软雅黑" panose="020B0503020204020204" pitchFamily="34" charset="-122"/>
              </a:rPr>
              <a:t>这样会方便读者顺利地阅读文章的全文，只在有必要时才去检查这些证明。</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附录也可以</a:t>
            </a:r>
            <a:r>
              <a:rPr lang="zh-CN" altLang="en-US">
                <a:solidFill>
                  <a:srgbClr val="FF0000"/>
                </a:solidFill>
                <a:latin typeface="Times New Roman" panose="02020603050405020304" charset="0"/>
                <a:ea typeface="微软雅黑" panose="020B0503020204020204" pitchFamily="34" charset="-122"/>
              </a:rPr>
              <a:t>放图表、数据、Symbolic公式</a:t>
            </a:r>
            <a:r>
              <a:rPr lang="zh-CN" altLang="en-US">
                <a:latin typeface="Times New Roman" panose="02020603050405020304" charset="0"/>
                <a:ea typeface="微软雅黑" panose="020B0503020204020204" pitchFamily="34" charset="-122"/>
              </a:rPr>
              <a:t>等。</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charset="0"/>
              </a:rPr>
              <a:t>段落的写法</a:t>
            </a:r>
            <a:endParaRPr lang="zh-CN" altLang="en-US" dirty="0">
              <a:latin typeface="Times New Roman" panose="02020603050405020304" charset="0"/>
            </a:endParaRPr>
          </a:p>
        </p:txBody>
      </p:sp>
      <p:sp>
        <p:nvSpPr>
          <p:cNvPr id="3" name="文本占位符 2"/>
          <p:cNvSpPr>
            <a:spLocks noGrp="1"/>
          </p:cNvSpPr>
          <p:nvPr>
            <p:ph type="body" sz="quarter" idx="13"/>
          </p:nvPr>
        </p:nvSpPr>
        <p:spPr>
          <a:xfrm>
            <a:off x="2220686" y="2968487"/>
            <a:ext cx="5041505" cy="460513"/>
          </a:xfrm>
        </p:spPr>
        <p:txBody>
          <a:bodyPr>
            <a:normAutofit fontScale="90000"/>
          </a:bodyPr>
          <a:lstStyle/>
          <a:p>
            <a:pPr algn="dist"/>
            <a:r>
              <a:rPr lang="zh-CN" altLang="en-US" dirty="0">
                <a:latin typeface="Times New Roman" panose="02020603050405020304" charset="0"/>
                <a:ea typeface="微软雅黑" panose="020B0503020204020204" pitchFamily="34" charset="-122"/>
              </a:rPr>
              <a:t>讲解如何写好段落</a:t>
            </a:r>
            <a:endParaRPr lang="zh-CN" altLang="en-US" dirty="0">
              <a:latin typeface="Times New Roman" panose="02020603050405020304" charset="0"/>
              <a:ea typeface="微软雅黑" panose="020B0503020204020204" pitchFamily="34" charset="-122"/>
            </a:endParaRPr>
          </a:p>
        </p:txBody>
      </p:sp>
      <p:sp>
        <p:nvSpPr>
          <p:cNvPr id="4" name="文本框 3"/>
          <p:cNvSpPr txBox="1"/>
          <p:nvPr/>
        </p:nvSpPr>
        <p:spPr>
          <a:xfrm>
            <a:off x="49619" y="2339362"/>
            <a:ext cx="741680" cy="768350"/>
          </a:xfrm>
          <a:prstGeom prst="rect">
            <a:avLst/>
          </a:prstGeom>
          <a:noFill/>
        </p:spPr>
        <p:txBody>
          <a:bodyPr wrap="none" rtlCol="0">
            <a:spAutoFit/>
          </a:bodyPr>
          <a:lstStyle/>
          <a:p>
            <a:r>
              <a:rPr lang="en-US" altLang="zh-CN" sz="4400" b="1" dirty="0">
                <a:solidFill>
                  <a:schemeClr val="bg1"/>
                </a:solidFill>
                <a:latin typeface="Times New Roman" panose="02020603050405020304" charset="0"/>
                <a:ea typeface="微软雅黑" panose="020B0503020204020204" pitchFamily="34" charset="-122"/>
              </a:rPr>
              <a:t>03</a:t>
            </a:r>
            <a:endParaRPr lang="en-US" altLang="zh-CN" sz="4400" b="1" dirty="0">
              <a:solidFill>
                <a:schemeClr val="bg1"/>
              </a:solidFill>
              <a:latin typeface="Times New Roman" panose="02020603050405020304" charset="0"/>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分段</a:t>
            </a:r>
            <a:endParaRPr lang="zh-CN" altLang="en-US">
              <a:latin typeface="Times New Roman" panose="02020603050405020304" charset="0"/>
            </a:endParaRPr>
          </a:p>
        </p:txBody>
      </p:sp>
      <p:sp>
        <p:nvSpPr>
          <p:cNvPr id="3" name="内容占位符 2"/>
          <p:cNvSpPr>
            <a:spLocks noGrp="1"/>
          </p:cNvSpPr>
          <p:nvPr>
            <p:ph idx="1"/>
          </p:nvPr>
        </p:nvSpPr>
        <p:spPr>
          <a:xfrm>
            <a:off x="756104" y="1722755"/>
            <a:ext cx="9165771" cy="4351338"/>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从上一段转至下一段时，应结束某个看法、议题、论述、或证明等，以便准备进入新话题。</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因此，</a:t>
            </a:r>
            <a:r>
              <a:rPr lang="zh-CN" altLang="en-US">
                <a:solidFill>
                  <a:srgbClr val="FF0000"/>
                </a:solidFill>
                <a:latin typeface="Times New Roman" panose="02020603050405020304" charset="0"/>
                <a:ea typeface="微软雅黑" panose="020B0503020204020204" pitchFamily="34" charset="-122"/>
              </a:rPr>
              <a:t>同一段落应该出现单一主题</a:t>
            </a:r>
            <a:r>
              <a:rPr lang="zh-CN" altLang="en-US">
                <a:latin typeface="Times New Roman" panose="02020603050405020304" charset="0"/>
                <a:ea typeface="微软雅黑" panose="020B0503020204020204" pitchFamily="34" charset="-122"/>
              </a:rPr>
              <a:t>，而不同段落之间应该呈现有差异的主体性内容。</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段落的结构与组织</a:t>
            </a:r>
            <a:endParaRPr lang="zh-CN" altLang="en-US">
              <a:latin typeface="Times New Roman" panose="02020603050405020304" charset="0"/>
            </a:endParaRPr>
          </a:p>
        </p:txBody>
      </p:sp>
      <p:sp>
        <p:nvSpPr>
          <p:cNvPr id="3" name="内容占位符 2"/>
          <p:cNvSpPr>
            <a:spLocks noGrp="1"/>
          </p:cNvSpPr>
          <p:nvPr>
            <p:ph idx="1"/>
          </p:nvPr>
        </p:nvSpPr>
        <p:spPr>
          <a:xfrm>
            <a:off x="895804" y="1619885"/>
            <a:ext cx="9165771" cy="4351338"/>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每个段落中有两个非常重要的位置：段首句和段尾句。通常，段首句介绍段落主题，而段尾句用于总结、得出结论或强调某些重要性。</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一个基本的段落结构通常由五个句子组成：</a:t>
            </a:r>
            <a:r>
              <a:rPr lang="en-US" altLang="zh-CN">
                <a:solidFill>
                  <a:srgbClr val="FF0000"/>
                </a:solidFill>
                <a:latin typeface="Times New Roman" panose="02020603050405020304" charset="0"/>
                <a:ea typeface="微软雅黑" panose="020B0503020204020204" pitchFamily="34" charset="-122"/>
              </a:rPr>
              <a:t>主题句、三个支撑句和一个结束句。</a:t>
            </a:r>
            <a:endParaRPr lang="en-US" altLang="zh-CN">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统一</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段落的统一从主题句开始。每个段落都有一个单独的、受控的想法，这个想法在它的主题句中表达出来，主题句通常是段落的第一句话。一个段落是</a:t>
            </a:r>
            <a:r>
              <a:rPr lang="en-US" altLang="zh-CN">
                <a:solidFill>
                  <a:srgbClr val="FF0000"/>
                </a:solidFill>
                <a:latin typeface="Times New Roman" panose="02020603050405020304" charset="0"/>
                <a:ea typeface="微软雅黑" panose="020B0503020204020204" pitchFamily="34" charset="-122"/>
              </a:rPr>
              <a:t>围绕</a:t>
            </a:r>
            <a:r>
              <a:rPr lang="en-US" altLang="zh-CN">
                <a:latin typeface="Times New Roman" panose="02020603050405020304" charset="0"/>
                <a:ea typeface="微软雅黑" panose="020B0503020204020204" pitchFamily="34" charset="-122"/>
              </a:rPr>
              <a:t>这一</a:t>
            </a:r>
            <a:r>
              <a:rPr lang="en-US" altLang="zh-CN">
                <a:solidFill>
                  <a:srgbClr val="FF0000"/>
                </a:solidFill>
                <a:latin typeface="Times New Roman" panose="02020603050405020304" charset="0"/>
                <a:ea typeface="微软雅黑" panose="020B0503020204020204" pitchFamily="34" charset="-122"/>
              </a:rPr>
              <a:t>主要思想</a:t>
            </a:r>
            <a:r>
              <a:rPr lang="en-US" altLang="zh-CN">
                <a:latin typeface="Times New Roman" panose="02020603050405020304" charset="0"/>
                <a:ea typeface="微软雅黑" panose="020B0503020204020204" pitchFamily="34" charset="-122"/>
              </a:rPr>
              <a:t>的统一，与支持的句子</a:t>
            </a:r>
            <a:r>
              <a:rPr lang="en-US" altLang="zh-CN">
                <a:solidFill>
                  <a:srgbClr val="FF0000"/>
                </a:solidFill>
                <a:latin typeface="Times New Roman" panose="02020603050405020304" charset="0"/>
                <a:ea typeface="微软雅黑" panose="020B0503020204020204" pitchFamily="34" charset="-122"/>
              </a:rPr>
              <a:t>提供了细节和讨论</a:t>
            </a:r>
            <a:r>
              <a:rPr lang="en-US" altLang="zh-CN">
                <a:latin typeface="Times New Roman" panose="02020603050405020304" charset="0"/>
                <a:ea typeface="微软雅黑" panose="020B0503020204020204" pitchFamily="34" charset="-122"/>
              </a:rPr>
              <a:t>。</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顺序（</a:t>
            </a:r>
            <a:r>
              <a:rPr lang="zh-CN" altLang="en-US">
                <a:latin typeface="Times New Roman" panose="02020603050405020304" charset="0"/>
              </a:rPr>
              <a:t>逻辑性）</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段落的中间部分的组织和撰写取决于段落所要达到的目的：既可以按照</a:t>
            </a:r>
            <a:r>
              <a:rPr lang="zh-CN" altLang="en-US">
                <a:solidFill>
                  <a:srgbClr val="FF0000"/>
                </a:solidFill>
                <a:latin typeface="Times New Roman" panose="02020603050405020304" charset="0"/>
                <a:ea typeface="微软雅黑" panose="020B0503020204020204" pitchFamily="34" charset="-122"/>
              </a:rPr>
              <a:t>信息的重要性</a:t>
            </a:r>
            <a:r>
              <a:rPr lang="zh-CN" altLang="en-US">
                <a:latin typeface="Times New Roman" panose="02020603050405020304" charset="0"/>
                <a:ea typeface="微软雅黑" panose="020B0503020204020204" pitchFamily="34" charset="-122"/>
              </a:rPr>
              <a:t>从小到大或从大到小排列，也可以按照</a:t>
            </a:r>
            <a:r>
              <a:rPr lang="zh-CN" altLang="en-US">
                <a:solidFill>
                  <a:srgbClr val="FF0000"/>
                </a:solidFill>
                <a:latin typeface="Times New Roman" panose="02020603050405020304" charset="0"/>
                <a:ea typeface="微软雅黑" panose="020B0503020204020204" pitchFamily="34" charset="-122"/>
              </a:rPr>
              <a:t>发表顺序或时间顺序排列</a:t>
            </a:r>
            <a:r>
              <a:rPr lang="zh-CN" altLang="en-US">
                <a:latin typeface="Times New Roman" panose="02020603050405020304" charset="0"/>
                <a:ea typeface="微软雅黑" panose="020B0503020204020204" pitchFamily="34" charset="-122"/>
              </a:rPr>
              <a:t>。有的段落还可以按照</a:t>
            </a:r>
            <a:r>
              <a:rPr lang="zh-CN" altLang="en-US">
                <a:solidFill>
                  <a:srgbClr val="FF0000"/>
                </a:solidFill>
                <a:latin typeface="Times New Roman" panose="02020603050405020304" charset="0"/>
                <a:ea typeface="微软雅黑" panose="020B0503020204020204" pitchFamily="34" charset="-122"/>
              </a:rPr>
              <a:t>比较与对比、提出问题与解决问题的方式</a:t>
            </a:r>
            <a:r>
              <a:rPr lang="zh-CN" altLang="en-US">
                <a:latin typeface="Times New Roman" panose="02020603050405020304" charset="0"/>
                <a:ea typeface="微软雅黑" panose="020B0503020204020204" pitchFamily="34" charset="-122"/>
              </a:rPr>
              <a:t>来组织。</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连贯性</a:t>
            </a:r>
            <a:endParaRPr lang="zh-CN" altLang="en-US">
              <a:latin typeface="Times New Roman" panose="02020603050405020304" charset="0"/>
            </a:endParaRPr>
          </a:p>
        </p:txBody>
      </p:sp>
      <p:sp>
        <p:nvSpPr>
          <p:cNvPr id="3" name="内容占位符 2"/>
          <p:cNvSpPr>
            <a:spLocks noGrp="1"/>
          </p:cNvSpPr>
          <p:nvPr>
            <p:ph idx="1"/>
          </p:nvPr>
        </p:nvSpPr>
        <p:spPr>
          <a:xfrm>
            <a:off x="668474" y="1579245"/>
            <a:ext cx="9165771" cy="4351338"/>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一个段落中的句子需要相互连接，并作</a:t>
            </a:r>
            <a:r>
              <a:rPr lang="zh-CN" altLang="en-US">
                <a:solidFill>
                  <a:srgbClr val="FF0000"/>
                </a:solidFill>
                <a:latin typeface="Times New Roman" panose="02020603050405020304" charset="0"/>
                <a:ea typeface="微软雅黑" panose="020B0503020204020204" pitchFamily="34" charset="-122"/>
              </a:rPr>
              <a:t>为一个整体一起工作</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使用</a:t>
            </a:r>
            <a:r>
              <a:rPr lang="zh-CN" altLang="en-US">
                <a:solidFill>
                  <a:srgbClr val="FF0000"/>
                </a:solidFill>
                <a:latin typeface="Times New Roman" panose="02020603050405020304" charset="0"/>
                <a:ea typeface="微软雅黑" panose="020B0503020204020204" pitchFamily="34" charset="-122"/>
              </a:rPr>
              <a:t>过渡词</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使用</a:t>
            </a:r>
            <a:r>
              <a:rPr lang="zh-CN" altLang="en-US">
                <a:solidFill>
                  <a:srgbClr val="FF0000"/>
                </a:solidFill>
                <a:latin typeface="Times New Roman" panose="02020603050405020304" charset="0"/>
                <a:ea typeface="微软雅黑" panose="020B0503020204020204" pitchFamily="34" charset="-122"/>
              </a:rPr>
              <a:t>一致的动词时态和观点</a:t>
            </a:r>
            <a:r>
              <a:rPr lang="zh-CN" altLang="en-US">
                <a:latin typeface="Times New Roman" panose="02020603050405020304" charset="0"/>
                <a:ea typeface="微软雅黑" panose="020B0503020204020204" pitchFamily="34" charset="-122"/>
              </a:rPr>
              <a:t>是连贯性的重要因素。</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完整性</a:t>
            </a:r>
            <a:endParaRPr lang="zh-CN" altLang="en-US">
              <a:latin typeface="Times New Roman" panose="02020603050405020304" charset="0"/>
            </a:endParaRPr>
          </a:p>
        </p:txBody>
      </p:sp>
      <p:sp>
        <p:nvSpPr>
          <p:cNvPr id="3" name="内容占位符 2"/>
          <p:cNvSpPr>
            <a:spLocks noGrp="1"/>
          </p:cNvSpPr>
          <p:nvPr>
            <p:ph idx="1"/>
          </p:nvPr>
        </p:nvSpPr>
        <p:spPr>
          <a:xfrm>
            <a:off x="1078049" y="1825625"/>
            <a:ext cx="9165771" cy="4351338"/>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完整性意味着一个段落是完善的。如果</a:t>
            </a:r>
            <a:r>
              <a:rPr lang="zh-CN" altLang="en-US">
                <a:solidFill>
                  <a:srgbClr val="FF0000"/>
                </a:solidFill>
                <a:latin typeface="Times New Roman" panose="02020603050405020304" charset="0"/>
                <a:ea typeface="微软雅黑" panose="020B0503020204020204" pitchFamily="34" charset="-122"/>
              </a:rPr>
              <a:t>所有的句子都清楚而充分地支持了主旨</a:t>
            </a:r>
            <a:r>
              <a:rPr lang="zh-CN" altLang="en-US">
                <a:latin typeface="Times New Roman" panose="02020603050405020304" charset="0"/>
                <a:ea typeface="微软雅黑" panose="020B0503020204020204" pitchFamily="34" charset="-122"/>
              </a:rPr>
              <a:t>，那么你的段落就完整了。</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如果没有足够的句子或足够的信息来证明你的论文，那么这一段是不完整的。</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论文的组成部分</a:t>
            </a:r>
            <a:endParaRPr lang="zh-CN" altLang="en-US">
              <a:latin typeface="Times New Roman" panose="02020603050405020304" charset="0"/>
            </a:endParaRPr>
          </a:p>
        </p:txBody>
      </p:sp>
      <p:sp>
        <p:nvSpPr>
          <p:cNvPr id="3" name="内容占位符 2"/>
          <p:cNvSpPr>
            <a:spLocks noGrp="1"/>
          </p:cNvSpPr>
          <p:nvPr>
            <p:ph idx="1"/>
          </p:nvPr>
        </p:nvSpPr>
        <p:spPr>
          <a:xfrm>
            <a:off x="1176655" y="1626235"/>
            <a:ext cx="9716135" cy="4351655"/>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读者最多的是Title，Abstract和Introduction部分，读者会根据这些内容来决定是否阅读全文。也就是说，一篇研究论文赢得读者的多少，在很大程度上取决于Title，Abstract和Introduction写得好坏。</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04415" y="442595"/>
            <a:ext cx="8790305" cy="1271905"/>
          </a:xfrm>
        </p:spPr>
        <p:txBody>
          <a:bodyPr>
            <a:normAutofit/>
          </a:bodyPr>
          <a:p>
            <a:pPr algn="l"/>
            <a:r>
              <a:rPr lang="zh-CN" altLang="en-US">
                <a:solidFill>
                  <a:schemeClr val="tx1"/>
                </a:solidFill>
                <a:latin typeface="Times New Roman" panose="02020603050405020304" charset="0"/>
              </a:rPr>
              <a:t>段落示例</a:t>
            </a:r>
            <a:r>
              <a:rPr lang="en-US" altLang="zh-CN">
                <a:solidFill>
                  <a:schemeClr val="tx1"/>
                </a:solidFill>
                <a:latin typeface="Times New Roman" panose="02020603050405020304" charset="0"/>
              </a:rPr>
              <a:t>:</a:t>
            </a:r>
            <a:endParaRPr lang="en-US" altLang="zh-CN">
              <a:solidFill>
                <a:schemeClr val="tx1"/>
              </a:solidFill>
              <a:latin typeface="Times New Roman" panose="02020603050405020304" charset="0"/>
            </a:endParaRPr>
          </a:p>
        </p:txBody>
      </p:sp>
      <p:sp>
        <p:nvSpPr>
          <p:cNvPr id="3" name="内容占位符 2"/>
          <p:cNvSpPr>
            <a:spLocks noGrp="1"/>
          </p:cNvSpPr>
          <p:nvPr>
            <p:ph idx="1"/>
          </p:nvPr>
        </p:nvSpPr>
        <p:spPr>
          <a:xfrm>
            <a:off x="640715" y="1508760"/>
            <a:ext cx="10747375" cy="4351655"/>
          </a:xfrm>
        </p:spPr>
        <p:txBody>
          <a:bodyPr>
            <a:normAutofit fontScale="90000" lnSpcReduction="20000"/>
          </a:bodyPr>
          <a:p>
            <a:pPr marL="0" indent="0" algn="just" fontAlgn="auto">
              <a:lnSpc>
                <a:spcPct val="150000"/>
              </a:lnSpc>
              <a:buNone/>
            </a:pPr>
            <a:r>
              <a:rPr lang="en-US" altLang="zh-CN">
                <a:latin typeface="Times New Roman" panose="02020603050405020304" charset="0"/>
                <a:ea typeface="微软雅黑" panose="020B0503020204020204" pitchFamily="34" charset="-122"/>
              </a:rPr>
              <a:t>	</a:t>
            </a:r>
            <a:r>
              <a:rPr lang="zh-CN" altLang="en-US">
                <a:solidFill>
                  <a:srgbClr val="FF0000"/>
                </a:solidFill>
                <a:latin typeface="Times New Roman" panose="02020603050405020304" charset="0"/>
                <a:ea typeface="微软雅黑" panose="020B0503020204020204" pitchFamily="34" charset="-122"/>
              </a:rPr>
              <a:t>Volatile organic compounds (VOCs)are emitted from a variety of manmade and natural sources. </a:t>
            </a:r>
            <a:r>
              <a:rPr lang="zh-CN" altLang="en-US">
                <a:solidFill>
                  <a:srgbClr val="00B0F0"/>
                </a:solidFill>
                <a:latin typeface="Times New Roman" panose="02020603050405020304" charset="0"/>
                <a:ea typeface="微软雅黑" panose="020B0503020204020204" pitchFamily="34" charset="-122"/>
              </a:rPr>
              <a:t>Manmade sourcesinclude motor vehicles, chemical plants, refineries, factories, consumer andcommercial products, and other industrial sources. </a:t>
            </a:r>
            <a:r>
              <a:rPr lang="zh-CN" altLang="en-US">
                <a:solidFill>
                  <a:schemeClr val="bg2">
                    <a:lumMod val="75000"/>
                  </a:schemeClr>
                </a:solidFill>
                <a:latin typeface="Times New Roman" panose="02020603050405020304" charset="0"/>
                <a:ea typeface="微软雅黑" panose="020B0503020204020204" pitchFamily="34" charset="-122"/>
              </a:rPr>
              <a:t>Natural sources responsiblefor biogenic VOC emissions include oak, citrus, eucalyptus, pine, spruce,maple, hickory, fir, and cottonwood. </a:t>
            </a:r>
            <a:r>
              <a:rPr lang="zh-CN" altLang="en-US">
                <a:solidFill>
                  <a:srgbClr val="FF0000"/>
                </a:solidFill>
                <a:latin typeface="Times New Roman" panose="02020603050405020304" charset="0"/>
                <a:ea typeface="微软雅黑" panose="020B0503020204020204" pitchFamily="34" charset="-122"/>
              </a:rPr>
              <a:t>The overall relative contributions ofmanmade versus natural sources of VOCs have not been clearly established, butthe relative contributions of these source groups vary depending on geography.</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017724" y="1593215"/>
            <a:ext cx="9165771" cy="4351338"/>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段落的格式要统一</a:t>
            </a:r>
            <a:endParaRPr lang="zh-CN" altLang="en-US">
              <a:latin typeface="Times New Roman" panose="0202060305040502030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98905" y="2357755"/>
            <a:ext cx="6346190" cy="386588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017724" y="1593215"/>
            <a:ext cx="9165771" cy="4351338"/>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避免写冗长的句子</a:t>
            </a:r>
            <a:endParaRPr lang="zh-CN" altLang="en-US">
              <a:latin typeface="Times New Roman" panose="02020603050405020304" charset="0"/>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84275" y="2458720"/>
            <a:ext cx="8209915" cy="26200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017724" y="1593215"/>
            <a:ext cx="9165771" cy="4351338"/>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避免写冗长的句子</a:t>
            </a:r>
            <a:endParaRPr lang="zh-CN" altLang="en-US">
              <a:latin typeface="Times New Roman" panose="0202060305040502030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81405" y="2498090"/>
            <a:ext cx="8293100" cy="2654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017724" y="1593215"/>
            <a:ext cx="9165771" cy="4351338"/>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避免写冗长的句子</a:t>
            </a:r>
            <a:endParaRPr lang="zh-CN" altLang="en-US">
              <a:latin typeface="Times New Roman" panose="02020603050405020304" charset="0"/>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25220" y="2417445"/>
            <a:ext cx="7210425" cy="337248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charset="0"/>
              </a:rPr>
              <a:t>补充</a:t>
            </a:r>
            <a:endParaRPr lang="zh-CN" altLang="en-US" dirty="0">
              <a:latin typeface="Times New Roman" panose="02020603050405020304" charset="0"/>
            </a:endParaRPr>
          </a:p>
        </p:txBody>
      </p:sp>
      <p:sp>
        <p:nvSpPr>
          <p:cNvPr id="3" name="文本占位符 2"/>
          <p:cNvSpPr>
            <a:spLocks noGrp="1"/>
          </p:cNvSpPr>
          <p:nvPr>
            <p:ph type="body" sz="quarter" idx="13"/>
          </p:nvPr>
        </p:nvSpPr>
        <p:spPr>
          <a:xfrm>
            <a:off x="2220686" y="2968487"/>
            <a:ext cx="5041505" cy="460513"/>
          </a:xfrm>
        </p:spPr>
        <p:txBody>
          <a:bodyPr>
            <a:normAutofit fontScale="90000"/>
          </a:bodyPr>
          <a:lstStyle/>
          <a:p>
            <a:pPr algn="dist"/>
            <a:r>
              <a:rPr lang="zh-CN" altLang="en-US" dirty="0">
                <a:latin typeface="Times New Roman" panose="02020603050405020304" charset="0"/>
                <a:ea typeface="微软雅黑" panose="020B0503020204020204" pitchFamily="34" charset="-122"/>
              </a:rPr>
              <a:t>一些前面未讲到但同样重要的知识</a:t>
            </a:r>
            <a:endParaRPr lang="zh-CN" altLang="en-US" dirty="0">
              <a:latin typeface="Times New Roman" panose="02020603050405020304" charset="0"/>
              <a:ea typeface="微软雅黑" panose="020B0503020204020204" pitchFamily="34" charset="-122"/>
            </a:endParaRPr>
          </a:p>
        </p:txBody>
      </p:sp>
      <p:sp>
        <p:nvSpPr>
          <p:cNvPr id="4" name="文本框 3"/>
          <p:cNvSpPr txBox="1"/>
          <p:nvPr/>
        </p:nvSpPr>
        <p:spPr>
          <a:xfrm>
            <a:off x="49619" y="2339362"/>
            <a:ext cx="741680" cy="768350"/>
          </a:xfrm>
          <a:prstGeom prst="rect">
            <a:avLst/>
          </a:prstGeom>
          <a:noFill/>
        </p:spPr>
        <p:txBody>
          <a:bodyPr wrap="none" rtlCol="0">
            <a:spAutoFit/>
          </a:bodyPr>
          <a:lstStyle/>
          <a:p>
            <a:r>
              <a:rPr lang="en-US" altLang="zh-CN" sz="4400" b="1" dirty="0">
                <a:solidFill>
                  <a:schemeClr val="bg1"/>
                </a:solidFill>
                <a:latin typeface="Times New Roman" panose="02020603050405020304" charset="0"/>
                <a:ea typeface="微软雅黑" panose="020B0503020204020204" pitchFamily="34" charset="-122"/>
              </a:rPr>
              <a:t>04</a:t>
            </a:r>
            <a:endParaRPr lang="en-US" altLang="zh-CN" sz="4400" b="1" dirty="0">
              <a:solidFill>
                <a:schemeClr val="bg1"/>
              </a:solidFill>
              <a:latin typeface="Times New Roman" panose="02020603050405020304" charset="0"/>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426029" y="1560830"/>
            <a:ext cx="9165771" cy="4351338"/>
          </a:xfrm>
        </p:spPr>
        <p:txBody>
          <a:bodyPr/>
          <a:p>
            <a:pPr fontAlgn="auto">
              <a:lnSpc>
                <a:spcPct val="150000"/>
              </a:lnSpc>
            </a:pPr>
            <a:r>
              <a:rPr lang="zh-CN" altLang="en-US">
                <a:solidFill>
                  <a:srgbClr val="FF0000"/>
                </a:solidFill>
                <a:latin typeface="Times New Roman" panose="02020603050405020304" charset="0"/>
                <a:ea typeface="微软雅黑" panose="020B0503020204020204" pitchFamily="34" charset="-122"/>
              </a:rPr>
              <a:t>不要抄袭</a:t>
            </a:r>
            <a:r>
              <a:rPr lang="zh-CN" altLang="en-US">
                <a:latin typeface="Times New Roman" panose="02020603050405020304" charset="0"/>
                <a:ea typeface="微软雅黑" panose="020B0503020204020204" pitchFamily="34" charset="-122"/>
              </a:rPr>
              <a:t>其它文章（包括自己的文章）中的文句和段落。</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对自己的贡献的</a:t>
            </a:r>
            <a:r>
              <a:rPr lang="zh-CN" altLang="en-US">
                <a:solidFill>
                  <a:srgbClr val="FF0000"/>
                </a:solidFill>
                <a:latin typeface="Times New Roman" panose="02020603050405020304" charset="0"/>
                <a:ea typeface="微软雅黑" panose="020B0503020204020204" pitchFamily="34" charset="-122"/>
              </a:rPr>
              <a:t>评价要适中、不要过份</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zh-CN" altLang="en-US">
                <a:latin typeface="Times New Roman" panose="02020603050405020304" charset="0"/>
                <a:ea typeface="微软雅黑" panose="020B0503020204020204" pitchFamily="34" charset="-122"/>
              </a:rPr>
              <a:t>(把话留给审稿人和读者去说)</a:t>
            </a:r>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87755" y="4123690"/>
            <a:ext cx="8039735" cy="190055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1354455" y="1560830"/>
            <a:ext cx="9482455" cy="4351655"/>
          </a:xfrm>
        </p:spPr>
        <p:txBody>
          <a:bodyPr/>
          <a:p>
            <a:pPr marL="0" indent="0" fontAlgn="auto">
              <a:lnSpc>
                <a:spcPct val="150000"/>
              </a:lnSpc>
              <a:buNone/>
            </a:pPr>
            <a:r>
              <a:rPr lang="zh-CN" altLang="en-US">
                <a:latin typeface="Times New Roman" panose="02020603050405020304" charset="0"/>
                <a:ea typeface="微软雅黑" panose="020B0503020204020204" pitchFamily="34" charset="-122"/>
              </a:rPr>
              <a:t>在引用其他文章和结果、特别是作比较时，</a:t>
            </a:r>
            <a:r>
              <a:rPr lang="zh-CN" altLang="en-US">
                <a:solidFill>
                  <a:srgbClr val="FF0000"/>
                </a:solidFill>
                <a:latin typeface="Times New Roman" panose="02020603050405020304" charset="0"/>
                <a:ea typeface="微软雅黑" panose="020B0503020204020204" pitchFamily="34" charset="-122"/>
              </a:rPr>
              <a:t>不要直截了当、锋芒毕露地批评人家</a:t>
            </a:r>
            <a:endParaRPr lang="zh-CN" altLang="en-US">
              <a:solidFill>
                <a:srgbClr val="FF0000"/>
              </a:solidFill>
              <a:latin typeface="Times New Roman" panose="02020603050405020304" charset="0"/>
              <a:ea typeface="微软雅黑" panose="020B0503020204020204" pitchFamily="34" charset="-122"/>
            </a:endParaRPr>
          </a:p>
          <a:p>
            <a:pPr marL="0" indent="0">
              <a:buNone/>
            </a:pPr>
            <a:r>
              <a:rPr lang="en-US" altLang="zh-CN">
                <a:latin typeface="Times New Roman" panose="02020603050405020304" charset="0"/>
                <a:ea typeface="微软雅黑" panose="020B0503020204020204" pitchFamily="34" charset="-122"/>
              </a:rPr>
              <a:t>   </a:t>
            </a:r>
            <a:endParaRPr lang="zh-CN" altLang="en-US">
              <a:latin typeface="Times New Roman" panose="02020603050405020304" charset="0"/>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205230" y="3018790"/>
            <a:ext cx="7594600" cy="3143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a:t>
            </a:r>
            <a:endParaRPr lang="zh-CN" altLang="en-US">
              <a:latin typeface="Times New Roman" panose="02020603050405020304" charset="0"/>
            </a:endParaRPr>
          </a:p>
        </p:txBody>
      </p:sp>
      <p:sp>
        <p:nvSpPr>
          <p:cNvPr id="3" name="内容占位符 2"/>
          <p:cNvSpPr>
            <a:spLocks noGrp="1"/>
          </p:cNvSpPr>
          <p:nvPr>
            <p:ph idx="1"/>
          </p:nvPr>
        </p:nvSpPr>
        <p:spPr>
          <a:xfrm>
            <a:off x="888365" y="1590675"/>
            <a:ext cx="9482455" cy="4351655"/>
          </a:xfrm>
        </p:spPr>
        <p:txBody>
          <a:bodyPr/>
          <a:p>
            <a:r>
              <a:rPr lang="en-US" altLang="zh-CN">
                <a:solidFill>
                  <a:srgbClr val="FF0000"/>
                </a:solidFill>
                <a:latin typeface="Times New Roman" panose="02020603050405020304" charset="0"/>
                <a:ea typeface="微软雅黑" panose="020B0503020204020204" pitchFamily="34" charset="-122"/>
              </a:rPr>
              <a:t>避免胡乱引用文献</a:t>
            </a:r>
            <a:endParaRPr lang="en-US" altLang="zh-CN">
              <a:solidFill>
                <a:srgbClr val="FF0000"/>
              </a:solidFill>
              <a:latin typeface="Times New Roman" panose="02020603050405020304" charset="0"/>
              <a:ea typeface="微软雅黑" panose="020B0503020204020204" pitchFamily="34" charset="-122"/>
            </a:endParaRPr>
          </a:p>
          <a:p>
            <a:endParaRPr lang="en-US" altLang="zh-CN">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明白为什么要引用文献，应尽量准确完整地引用必要和重要的参考文献。</a:t>
            </a:r>
            <a:endParaRPr lang="en-US" altLang="zh-CN">
              <a:latin typeface="Times New Roman" panose="02020603050405020304" charset="0"/>
              <a:ea typeface="微软雅黑" panose="020B0503020204020204" pitchFamily="34" charset="-122"/>
            </a:endParaRPr>
          </a:p>
          <a:p>
            <a:pPr marL="0" indent="0" fontAlgn="auto">
              <a:lnSpc>
                <a:spcPct val="150000"/>
              </a:lnSpc>
              <a:buNone/>
            </a:pPr>
            <a:endParaRPr lang="en-US" altLang="zh-CN">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不要跟着其他文章，别人引用什么你也引用什么，照抄照搬。</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nvPr>
        </p:nvSpPr>
        <p:spPr/>
        <p:txBody>
          <a:bodyPr>
            <a:normAutofit fontScale="90000"/>
          </a:bodyPr>
          <a:lstStyle/>
          <a:p>
            <a:r>
              <a:rPr lang="zh-CN" altLang="en-US">
                <a:latin typeface="Times New Roman" panose="02020603050405020304" charset="0"/>
              </a:rPr>
              <a:t>摘要、引言、结论中设计主题和结果的区别</a:t>
            </a:r>
            <a:endParaRPr lang="zh-CN" altLang="en-US">
              <a:latin typeface="Times New Roman" panose="02020603050405020304" charset="0"/>
            </a:endParaRPr>
          </a:p>
        </p:txBody>
      </p:sp>
      <p:sp>
        <p:nvSpPr>
          <p:cNvPr id="26" name="内容占位符 25"/>
          <p:cNvSpPr>
            <a:spLocks noGrp="1"/>
          </p:cNvSpPr>
          <p:nvPr>
            <p:ph sz="quarter" idx="13"/>
          </p:nvPr>
        </p:nvSpPr>
        <p:spPr>
          <a:xfrm>
            <a:off x="2275115" y="1787311"/>
            <a:ext cx="4619821" cy="508573"/>
          </a:xfrm>
        </p:spPr>
        <p:txBody>
          <a:bodyPr>
            <a:noAutofit/>
          </a:bodyPr>
          <a:lstStyle/>
          <a:p>
            <a:r>
              <a:rPr lang="zh-CN" altLang="en-US" dirty="0">
                <a:latin typeface="Times New Roman" panose="02020603050405020304" charset="0"/>
              </a:rPr>
              <a:t>粗略描述结果中</a:t>
            </a:r>
            <a:r>
              <a:rPr lang="zh-CN" altLang="en-US" dirty="0">
                <a:solidFill>
                  <a:srgbClr val="FF0000"/>
                </a:solidFill>
                <a:latin typeface="Times New Roman" panose="02020603050405020304" charset="0"/>
              </a:rPr>
              <a:t>最关键点</a:t>
            </a:r>
            <a:endParaRPr lang="zh-CN" altLang="en-US" dirty="0">
              <a:solidFill>
                <a:srgbClr val="FF0000"/>
              </a:solidFill>
              <a:latin typeface="Times New Roman" panose="02020603050405020304" charset="0"/>
            </a:endParaRPr>
          </a:p>
        </p:txBody>
      </p:sp>
      <p:sp>
        <p:nvSpPr>
          <p:cNvPr id="27" name="内容占位符 26"/>
          <p:cNvSpPr>
            <a:spLocks noGrp="1"/>
          </p:cNvSpPr>
          <p:nvPr>
            <p:ph sz="quarter" idx="14"/>
          </p:nvPr>
        </p:nvSpPr>
        <p:spPr>
          <a:xfrm>
            <a:off x="1661795" y="4845685"/>
            <a:ext cx="5708650" cy="508635"/>
          </a:xfrm>
        </p:spPr>
        <p:txBody>
          <a:bodyPr>
            <a:noAutofit/>
          </a:bodyPr>
          <a:lstStyle/>
          <a:p>
            <a:r>
              <a:rPr lang="zh-CN" altLang="en-US" dirty="0">
                <a:solidFill>
                  <a:srgbClr val="FF0000"/>
                </a:solidFill>
                <a:latin typeface="Times New Roman" panose="02020603050405020304" charset="0"/>
              </a:rPr>
              <a:t>全面而具体</a:t>
            </a:r>
            <a:r>
              <a:rPr lang="zh-CN" altLang="en-US" dirty="0">
                <a:latin typeface="Times New Roman" panose="02020603050405020304" charset="0"/>
              </a:rPr>
              <a:t>进行归纳，必须有引申</a:t>
            </a:r>
            <a:endParaRPr lang="zh-CN" altLang="en-US" dirty="0">
              <a:latin typeface="Times New Roman" panose="02020603050405020304" charset="0"/>
            </a:endParaRPr>
          </a:p>
          <a:p>
            <a:endParaRPr lang="zh-CN" altLang="en-US" dirty="0">
              <a:latin typeface="Times New Roman" panose="02020603050405020304" charset="0"/>
            </a:endParaRPr>
          </a:p>
        </p:txBody>
      </p:sp>
      <p:sp>
        <p:nvSpPr>
          <p:cNvPr id="28" name="内容占位符 27"/>
          <p:cNvSpPr>
            <a:spLocks noGrp="1"/>
          </p:cNvSpPr>
          <p:nvPr>
            <p:ph sz="quarter" idx="15"/>
          </p:nvPr>
        </p:nvSpPr>
        <p:spPr>
          <a:xfrm>
            <a:off x="4535170" y="3221355"/>
            <a:ext cx="5626100" cy="508635"/>
          </a:xfrm>
        </p:spPr>
        <p:txBody>
          <a:bodyPr>
            <a:noAutofit/>
          </a:bodyPr>
          <a:lstStyle/>
          <a:p>
            <a:r>
              <a:rPr lang="zh-CN" altLang="en-US" dirty="0">
                <a:latin typeface="Times New Roman" panose="02020603050405020304" charset="0"/>
              </a:rPr>
              <a:t>点出所得结果的</a:t>
            </a:r>
            <a:r>
              <a:rPr lang="zh-CN" altLang="en-US" dirty="0">
                <a:solidFill>
                  <a:srgbClr val="FF0000"/>
                </a:solidFill>
                <a:latin typeface="Times New Roman" panose="02020603050405020304" charset="0"/>
              </a:rPr>
              <a:t>要点</a:t>
            </a:r>
            <a:r>
              <a:rPr lang="zh-CN" altLang="en-US" dirty="0">
                <a:latin typeface="Times New Roman" panose="02020603050405020304" charset="0"/>
              </a:rPr>
              <a:t>，不必太具体</a:t>
            </a:r>
            <a:endParaRPr lang="zh-CN" altLang="en-US" dirty="0">
              <a:latin typeface="Times New Roman" panose="02020603050405020304" charset="0"/>
            </a:endParaRPr>
          </a:p>
          <a:p>
            <a:endParaRPr lang="zh-CN" altLang="en-US" dirty="0">
              <a:latin typeface="Times New Roman" panose="02020603050405020304" charset="0"/>
            </a:endParaRPr>
          </a:p>
        </p:txBody>
      </p:sp>
      <p:grpSp>
        <p:nvGrpSpPr>
          <p:cNvPr id="9" name="组合 8"/>
          <p:cNvGrpSpPr/>
          <p:nvPr/>
        </p:nvGrpSpPr>
        <p:grpSpPr>
          <a:xfrm>
            <a:off x="7566025" y="1412875"/>
            <a:ext cx="1252855" cy="1254125"/>
            <a:chOff x="5625507" y="2958508"/>
            <a:chExt cx="940985" cy="940985"/>
          </a:xfrm>
        </p:grpSpPr>
        <p:sp>
          <p:nvSpPr>
            <p:cNvPr id="4" name="椭圆 3"/>
            <p:cNvSpPr/>
            <p:nvPr/>
          </p:nvSpPr>
          <p:spPr>
            <a:xfrm>
              <a:off x="5798288" y="3131289"/>
              <a:ext cx="595423" cy="595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Times New Roman" panose="02020603050405020304" charset="0"/>
                  <a:ea typeface="微软雅黑" panose="020B0503020204020204" pitchFamily="34" charset="-122"/>
                </a:rPr>
                <a:t>摘要</a:t>
              </a:r>
              <a:endParaRPr lang="zh-CN" altLang="en-US" sz="1400" b="1" dirty="0">
                <a:latin typeface="Times New Roman" panose="02020603050405020304" charset="0"/>
                <a:ea typeface="微软雅黑" panose="020B0503020204020204" pitchFamily="34" charset="-122"/>
              </a:endParaRPr>
            </a:p>
          </p:txBody>
        </p:sp>
        <p:sp>
          <p:nvSpPr>
            <p:cNvPr id="8" name="任意多边形: 形状 7"/>
            <p:cNvSpPr/>
            <p:nvPr/>
          </p:nvSpPr>
          <p:spPr>
            <a:xfrm>
              <a:off x="5625507" y="2958508"/>
              <a:ext cx="940985" cy="940985"/>
            </a:xfrm>
            <a:custGeom>
              <a:avLst/>
              <a:gdLst>
                <a:gd name="connsiteX0" fmla="*/ 703522 w 1403498"/>
                <a:gd name="connsiteY0" fmla="*/ 152400 h 1403498"/>
                <a:gd name="connsiteX1" fmla="*/ 152400 w 1403498"/>
                <a:gd name="connsiteY1" fmla="*/ 703522 h 1403498"/>
                <a:gd name="connsiteX2" fmla="*/ 703522 w 1403498"/>
                <a:gd name="connsiteY2" fmla="*/ 1254644 h 1403498"/>
                <a:gd name="connsiteX3" fmla="*/ 1254644 w 1403498"/>
                <a:gd name="connsiteY3" fmla="*/ 703522 h 1403498"/>
                <a:gd name="connsiteX4" fmla="*/ 703522 w 1403498"/>
                <a:gd name="connsiteY4" fmla="*/ 152400 h 1403498"/>
                <a:gd name="connsiteX5" fmla="*/ 701749 w 1403498"/>
                <a:gd name="connsiteY5" fmla="*/ 0 h 1403498"/>
                <a:gd name="connsiteX6" fmla="*/ 1403498 w 1403498"/>
                <a:gd name="connsiteY6" fmla="*/ 701749 h 1403498"/>
                <a:gd name="connsiteX7" fmla="*/ 701749 w 1403498"/>
                <a:gd name="connsiteY7" fmla="*/ 1403498 h 1403498"/>
                <a:gd name="connsiteX8" fmla="*/ 0 w 1403498"/>
                <a:gd name="connsiteY8" fmla="*/ 701749 h 1403498"/>
                <a:gd name="connsiteX9" fmla="*/ 701749 w 1403498"/>
                <a:gd name="connsiteY9" fmla="*/ 0 h 14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498" h="1403498">
                  <a:moveTo>
                    <a:pt x="703522" y="152400"/>
                  </a:moveTo>
                  <a:cubicBezTo>
                    <a:pt x="399146" y="152400"/>
                    <a:pt x="152400" y="399146"/>
                    <a:pt x="152400" y="703522"/>
                  </a:cubicBezTo>
                  <a:cubicBezTo>
                    <a:pt x="152400" y="1007898"/>
                    <a:pt x="399146" y="1254644"/>
                    <a:pt x="703522" y="1254644"/>
                  </a:cubicBezTo>
                  <a:cubicBezTo>
                    <a:pt x="1007898" y="1254644"/>
                    <a:pt x="1254644" y="1007898"/>
                    <a:pt x="1254644" y="703522"/>
                  </a:cubicBezTo>
                  <a:cubicBezTo>
                    <a:pt x="1254644" y="399146"/>
                    <a:pt x="1007898" y="152400"/>
                    <a:pt x="703522" y="152400"/>
                  </a:cubicBezTo>
                  <a:close/>
                  <a:moveTo>
                    <a:pt x="701749" y="0"/>
                  </a:moveTo>
                  <a:cubicBezTo>
                    <a:pt x="1089314" y="0"/>
                    <a:pt x="1403498" y="314184"/>
                    <a:pt x="1403498" y="701749"/>
                  </a:cubicBezTo>
                  <a:cubicBezTo>
                    <a:pt x="1403498" y="1089314"/>
                    <a:pt x="1089314" y="1403498"/>
                    <a:pt x="701749" y="1403498"/>
                  </a:cubicBezTo>
                  <a:cubicBezTo>
                    <a:pt x="314184" y="1403498"/>
                    <a:pt x="0" y="1089314"/>
                    <a:pt x="0" y="701749"/>
                  </a:cubicBezTo>
                  <a:cubicBezTo>
                    <a:pt x="0" y="314184"/>
                    <a:pt x="314184" y="0"/>
                    <a:pt x="701749" y="0"/>
                  </a:cubicBezTo>
                  <a:close/>
                </a:path>
              </a:pathLst>
            </a:custGeom>
            <a:solidFill>
              <a:srgbClr val="80B1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10" name="组合 9"/>
          <p:cNvGrpSpPr/>
          <p:nvPr/>
        </p:nvGrpSpPr>
        <p:grpSpPr>
          <a:xfrm>
            <a:off x="2771140" y="2781300"/>
            <a:ext cx="1225550" cy="1235075"/>
            <a:chOff x="5625507" y="2958508"/>
            <a:chExt cx="940985" cy="940985"/>
          </a:xfrm>
        </p:grpSpPr>
        <p:sp>
          <p:nvSpPr>
            <p:cNvPr id="11" name="椭圆 10"/>
            <p:cNvSpPr/>
            <p:nvPr/>
          </p:nvSpPr>
          <p:spPr>
            <a:xfrm>
              <a:off x="5798288" y="3131289"/>
              <a:ext cx="595423" cy="595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Times New Roman" panose="02020603050405020304" charset="0"/>
                  <a:ea typeface="微软雅黑" panose="020B0503020204020204" pitchFamily="34" charset="-122"/>
                </a:rPr>
                <a:t>引言</a:t>
              </a:r>
              <a:endParaRPr lang="zh-CN" altLang="en-US" sz="1400" b="1" dirty="0">
                <a:latin typeface="Times New Roman" panose="02020603050405020304" charset="0"/>
                <a:ea typeface="微软雅黑" panose="020B0503020204020204" pitchFamily="34" charset="-122"/>
              </a:endParaRPr>
            </a:p>
          </p:txBody>
        </p:sp>
        <p:sp>
          <p:nvSpPr>
            <p:cNvPr id="12" name="任意多边形: 形状 11"/>
            <p:cNvSpPr/>
            <p:nvPr/>
          </p:nvSpPr>
          <p:spPr>
            <a:xfrm>
              <a:off x="5625507" y="2958508"/>
              <a:ext cx="940985" cy="940985"/>
            </a:xfrm>
            <a:custGeom>
              <a:avLst/>
              <a:gdLst>
                <a:gd name="connsiteX0" fmla="*/ 703522 w 1403498"/>
                <a:gd name="connsiteY0" fmla="*/ 152400 h 1403498"/>
                <a:gd name="connsiteX1" fmla="*/ 152400 w 1403498"/>
                <a:gd name="connsiteY1" fmla="*/ 703522 h 1403498"/>
                <a:gd name="connsiteX2" fmla="*/ 703522 w 1403498"/>
                <a:gd name="connsiteY2" fmla="*/ 1254644 h 1403498"/>
                <a:gd name="connsiteX3" fmla="*/ 1254644 w 1403498"/>
                <a:gd name="connsiteY3" fmla="*/ 703522 h 1403498"/>
                <a:gd name="connsiteX4" fmla="*/ 703522 w 1403498"/>
                <a:gd name="connsiteY4" fmla="*/ 152400 h 1403498"/>
                <a:gd name="connsiteX5" fmla="*/ 701749 w 1403498"/>
                <a:gd name="connsiteY5" fmla="*/ 0 h 1403498"/>
                <a:gd name="connsiteX6" fmla="*/ 1403498 w 1403498"/>
                <a:gd name="connsiteY6" fmla="*/ 701749 h 1403498"/>
                <a:gd name="connsiteX7" fmla="*/ 701749 w 1403498"/>
                <a:gd name="connsiteY7" fmla="*/ 1403498 h 1403498"/>
                <a:gd name="connsiteX8" fmla="*/ 0 w 1403498"/>
                <a:gd name="connsiteY8" fmla="*/ 701749 h 1403498"/>
                <a:gd name="connsiteX9" fmla="*/ 701749 w 1403498"/>
                <a:gd name="connsiteY9" fmla="*/ 0 h 14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498" h="1403498">
                  <a:moveTo>
                    <a:pt x="703522" y="152400"/>
                  </a:moveTo>
                  <a:cubicBezTo>
                    <a:pt x="399146" y="152400"/>
                    <a:pt x="152400" y="399146"/>
                    <a:pt x="152400" y="703522"/>
                  </a:cubicBezTo>
                  <a:cubicBezTo>
                    <a:pt x="152400" y="1007898"/>
                    <a:pt x="399146" y="1254644"/>
                    <a:pt x="703522" y="1254644"/>
                  </a:cubicBezTo>
                  <a:cubicBezTo>
                    <a:pt x="1007898" y="1254644"/>
                    <a:pt x="1254644" y="1007898"/>
                    <a:pt x="1254644" y="703522"/>
                  </a:cubicBezTo>
                  <a:cubicBezTo>
                    <a:pt x="1254644" y="399146"/>
                    <a:pt x="1007898" y="152400"/>
                    <a:pt x="703522" y="152400"/>
                  </a:cubicBezTo>
                  <a:close/>
                  <a:moveTo>
                    <a:pt x="701749" y="0"/>
                  </a:moveTo>
                  <a:cubicBezTo>
                    <a:pt x="1089314" y="0"/>
                    <a:pt x="1403498" y="314184"/>
                    <a:pt x="1403498" y="701749"/>
                  </a:cubicBezTo>
                  <a:cubicBezTo>
                    <a:pt x="1403498" y="1089314"/>
                    <a:pt x="1089314" y="1403498"/>
                    <a:pt x="701749" y="1403498"/>
                  </a:cubicBezTo>
                  <a:cubicBezTo>
                    <a:pt x="314184" y="1403498"/>
                    <a:pt x="0" y="1089314"/>
                    <a:pt x="0" y="701749"/>
                  </a:cubicBezTo>
                  <a:cubicBezTo>
                    <a:pt x="0" y="314184"/>
                    <a:pt x="314184" y="0"/>
                    <a:pt x="701749" y="0"/>
                  </a:cubicBezTo>
                  <a:close/>
                </a:path>
              </a:pathLst>
            </a:custGeom>
            <a:solidFill>
              <a:srgbClr val="BBD0A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13" name="组合 12"/>
          <p:cNvGrpSpPr/>
          <p:nvPr/>
        </p:nvGrpSpPr>
        <p:grpSpPr>
          <a:xfrm>
            <a:off x="7625080" y="4349750"/>
            <a:ext cx="1134745" cy="1233805"/>
            <a:chOff x="5625507" y="2958508"/>
            <a:chExt cx="942040" cy="948648"/>
          </a:xfrm>
        </p:grpSpPr>
        <p:sp>
          <p:nvSpPr>
            <p:cNvPr id="14" name="椭圆 13"/>
            <p:cNvSpPr/>
            <p:nvPr/>
          </p:nvSpPr>
          <p:spPr>
            <a:xfrm>
              <a:off x="5798288" y="3131289"/>
              <a:ext cx="595423" cy="595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Times New Roman" panose="02020603050405020304" charset="0"/>
                  <a:ea typeface="微软雅黑" panose="020B0503020204020204" pitchFamily="34" charset="-122"/>
                </a:rPr>
                <a:t>结论</a:t>
              </a:r>
              <a:endParaRPr lang="zh-CN" altLang="en-US" sz="1400" b="1" dirty="0">
                <a:latin typeface="Times New Roman" panose="02020603050405020304" charset="0"/>
                <a:ea typeface="微软雅黑" panose="020B0503020204020204" pitchFamily="34" charset="-122"/>
              </a:endParaRPr>
            </a:p>
          </p:txBody>
        </p:sp>
        <p:sp>
          <p:nvSpPr>
            <p:cNvPr id="15" name="任意多边形: 形状 14"/>
            <p:cNvSpPr/>
            <p:nvPr/>
          </p:nvSpPr>
          <p:spPr>
            <a:xfrm>
              <a:off x="5625507" y="2958508"/>
              <a:ext cx="942040" cy="948648"/>
            </a:xfrm>
            <a:custGeom>
              <a:avLst/>
              <a:gdLst>
                <a:gd name="connsiteX0" fmla="*/ 703522 w 1403498"/>
                <a:gd name="connsiteY0" fmla="*/ 152400 h 1403498"/>
                <a:gd name="connsiteX1" fmla="*/ 152400 w 1403498"/>
                <a:gd name="connsiteY1" fmla="*/ 703522 h 1403498"/>
                <a:gd name="connsiteX2" fmla="*/ 703522 w 1403498"/>
                <a:gd name="connsiteY2" fmla="*/ 1254644 h 1403498"/>
                <a:gd name="connsiteX3" fmla="*/ 1254644 w 1403498"/>
                <a:gd name="connsiteY3" fmla="*/ 703522 h 1403498"/>
                <a:gd name="connsiteX4" fmla="*/ 703522 w 1403498"/>
                <a:gd name="connsiteY4" fmla="*/ 152400 h 1403498"/>
                <a:gd name="connsiteX5" fmla="*/ 701749 w 1403498"/>
                <a:gd name="connsiteY5" fmla="*/ 0 h 1403498"/>
                <a:gd name="connsiteX6" fmla="*/ 1403498 w 1403498"/>
                <a:gd name="connsiteY6" fmla="*/ 701749 h 1403498"/>
                <a:gd name="connsiteX7" fmla="*/ 701749 w 1403498"/>
                <a:gd name="connsiteY7" fmla="*/ 1403498 h 1403498"/>
                <a:gd name="connsiteX8" fmla="*/ 0 w 1403498"/>
                <a:gd name="connsiteY8" fmla="*/ 701749 h 1403498"/>
                <a:gd name="connsiteX9" fmla="*/ 701749 w 1403498"/>
                <a:gd name="connsiteY9" fmla="*/ 0 h 14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498" h="1403498">
                  <a:moveTo>
                    <a:pt x="703522" y="152400"/>
                  </a:moveTo>
                  <a:cubicBezTo>
                    <a:pt x="399146" y="152400"/>
                    <a:pt x="152400" y="399146"/>
                    <a:pt x="152400" y="703522"/>
                  </a:cubicBezTo>
                  <a:cubicBezTo>
                    <a:pt x="152400" y="1007898"/>
                    <a:pt x="399146" y="1254644"/>
                    <a:pt x="703522" y="1254644"/>
                  </a:cubicBezTo>
                  <a:cubicBezTo>
                    <a:pt x="1007898" y="1254644"/>
                    <a:pt x="1254644" y="1007898"/>
                    <a:pt x="1254644" y="703522"/>
                  </a:cubicBezTo>
                  <a:cubicBezTo>
                    <a:pt x="1254644" y="399146"/>
                    <a:pt x="1007898" y="152400"/>
                    <a:pt x="703522" y="152400"/>
                  </a:cubicBezTo>
                  <a:close/>
                  <a:moveTo>
                    <a:pt x="701749" y="0"/>
                  </a:moveTo>
                  <a:cubicBezTo>
                    <a:pt x="1089314" y="0"/>
                    <a:pt x="1403498" y="314184"/>
                    <a:pt x="1403498" y="701749"/>
                  </a:cubicBezTo>
                  <a:cubicBezTo>
                    <a:pt x="1403498" y="1089314"/>
                    <a:pt x="1089314" y="1403498"/>
                    <a:pt x="701749" y="1403498"/>
                  </a:cubicBezTo>
                  <a:cubicBezTo>
                    <a:pt x="314184" y="1403498"/>
                    <a:pt x="0" y="1089314"/>
                    <a:pt x="0" y="701749"/>
                  </a:cubicBezTo>
                  <a:cubicBezTo>
                    <a:pt x="0" y="314184"/>
                    <a:pt x="314184" y="0"/>
                    <a:pt x="701749" y="0"/>
                  </a:cubicBezTo>
                  <a:close/>
                </a:path>
              </a:pathLst>
            </a:custGeom>
            <a:solidFill>
              <a:srgbClr val="FAD7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论文的组成部分</a:t>
            </a:r>
            <a:endParaRPr lang="zh-CN" altLang="en-US">
              <a:latin typeface="Times New Roman" panose="02020603050405020304" charset="0"/>
            </a:endParaRPr>
          </a:p>
        </p:txBody>
      </p:sp>
      <p:sp>
        <p:nvSpPr>
          <p:cNvPr id="3" name="内容占位符 2"/>
          <p:cNvSpPr>
            <a:spLocks noGrp="1"/>
          </p:cNvSpPr>
          <p:nvPr>
            <p:ph idx="1"/>
          </p:nvPr>
        </p:nvSpPr>
        <p:spPr>
          <a:xfrm>
            <a:off x="767080" y="1670050"/>
            <a:ext cx="4280535" cy="4351655"/>
          </a:xfrm>
        </p:spPr>
        <p:txBody>
          <a:bodyPr>
            <a:normAutofit lnSpcReduction="10000"/>
          </a:bodyPr>
          <a:p>
            <a:pPr fontAlgn="auto">
              <a:lnSpc>
                <a:spcPct val="150000"/>
              </a:lnSpc>
            </a:pPr>
            <a:r>
              <a:rPr lang="zh-CN" altLang="en-US">
                <a:solidFill>
                  <a:schemeClr val="tx2"/>
                </a:solidFill>
                <a:latin typeface="Times New Roman" panose="02020603050405020304" charset="0"/>
                <a:ea typeface="微软雅黑" panose="020B0503020204020204" pitchFamily="34" charset="-122"/>
              </a:rPr>
              <a:t>Title(标题)</a:t>
            </a:r>
            <a:endParaRPr lang="zh-CN" altLang="en-US">
              <a:solidFill>
                <a:schemeClr val="tx2"/>
              </a:solidFill>
              <a:latin typeface="Times New Roman" panose="02020603050405020304" charset="0"/>
              <a:ea typeface="微软雅黑" panose="020B0503020204020204" pitchFamily="34" charset="-122"/>
            </a:endParaRPr>
          </a:p>
          <a:p>
            <a:pPr fontAlgn="auto">
              <a:lnSpc>
                <a:spcPct val="150000"/>
              </a:lnSpc>
            </a:pPr>
            <a:r>
              <a:rPr lang="zh-CN" altLang="en-US">
                <a:solidFill>
                  <a:schemeClr val="tx2"/>
                </a:solidFill>
                <a:latin typeface="Times New Roman" panose="02020603050405020304" charset="0"/>
                <a:ea typeface="微软雅黑" panose="020B0503020204020204" pitchFamily="34" charset="-122"/>
              </a:rPr>
              <a:t>Abstract(摘要)</a:t>
            </a:r>
            <a:endParaRPr lang="zh-CN" altLang="en-US">
              <a:solidFill>
                <a:schemeClr val="tx2"/>
              </a:solidFill>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Keywords(关键词)</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Table of contents(目录)</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Nomenclature(术语表)</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solidFill>
                  <a:schemeClr val="tx2"/>
                </a:solidFill>
                <a:latin typeface="Times New Roman" panose="02020603050405020304" charset="0"/>
                <a:ea typeface="微软雅黑" panose="020B0503020204020204" pitchFamily="34" charset="-122"/>
              </a:rPr>
              <a:t>Introduction(引言)</a:t>
            </a:r>
            <a:endParaRPr lang="zh-CN" altLang="en-US">
              <a:solidFill>
                <a:schemeClr val="tx2"/>
              </a:solidFill>
              <a:latin typeface="Times New Roman" panose="02020603050405020304" charset="0"/>
              <a:ea typeface="微软雅黑" panose="020B0503020204020204" pitchFamily="34" charset="-122"/>
            </a:endParaRPr>
          </a:p>
          <a:p>
            <a:endParaRPr lang="zh-CN" altLang="en-US">
              <a:latin typeface="Times New Roman" panose="02020603050405020304" charset="0"/>
              <a:ea typeface="微软雅黑" panose="020B0503020204020204" pitchFamily="34" charset="-122"/>
            </a:endParaRPr>
          </a:p>
          <a:p>
            <a:pPr marL="0" indent="0">
              <a:buNone/>
            </a:pPr>
            <a:endParaRPr lang="zh-CN" altLang="en-US">
              <a:latin typeface="Times New Roman" panose="02020603050405020304" charset="0"/>
              <a:ea typeface="微软雅黑" panose="020B0503020204020204" pitchFamily="34" charset="-122"/>
            </a:endParaRPr>
          </a:p>
        </p:txBody>
      </p:sp>
      <p:sp>
        <p:nvSpPr>
          <p:cNvPr id="4" name="文本框 3"/>
          <p:cNvSpPr txBox="1"/>
          <p:nvPr/>
        </p:nvSpPr>
        <p:spPr>
          <a:xfrm>
            <a:off x="5047615" y="1243330"/>
            <a:ext cx="5760720" cy="5384800"/>
          </a:xfrm>
          <a:prstGeom prst="rect">
            <a:avLst/>
          </a:prstGeom>
          <a:noFill/>
        </p:spPr>
        <p:txBody>
          <a:bodyPr wrap="square" rtlCol="0">
            <a:spAutoFit/>
          </a:bodyPr>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Method(方法)</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Results(结果)</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FF0000"/>
                </a:solidFill>
                <a:latin typeface="Times New Roman" panose="02020603050405020304" charset="0"/>
                <a:ea typeface="微软雅黑" panose="020B0503020204020204" pitchFamily="34" charset="-122"/>
              </a:rPr>
              <a:t>Discussion(讨论)</a:t>
            </a:r>
            <a:endParaRPr lang="zh-CN" altLang="en-US" sz="2800">
              <a:solidFill>
                <a:srgbClr val="FF000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solidFill>
                  <a:srgbClr val="7030A0"/>
                </a:solidFill>
                <a:latin typeface="Times New Roman" panose="02020603050405020304" charset="0"/>
                <a:ea typeface="微软雅黑" panose="020B0503020204020204" pitchFamily="34" charset="-122"/>
              </a:rPr>
              <a:t>Conclusion(结论)</a:t>
            </a:r>
            <a:endParaRPr lang="zh-CN" altLang="en-US" sz="2800">
              <a:solidFill>
                <a:srgbClr val="7030A0"/>
              </a:solidFill>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Acknowledgement(致谢)</a:t>
            </a:r>
            <a:endParaRPr lang="zh-CN" altLang="en-US" sz="2800">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Reference(参考文献)</a:t>
            </a:r>
            <a:endParaRPr lang="zh-CN" altLang="en-US" sz="2800">
              <a:latin typeface="Times New Roman" panose="02020603050405020304" charset="0"/>
              <a:ea typeface="微软雅黑" panose="020B0503020204020204" pitchFamily="34" charset="-122"/>
            </a:endParaRPr>
          </a:p>
          <a:p>
            <a:pPr marL="457200" indent="-457200" algn="l" fontAlgn="auto">
              <a:lnSpc>
                <a:spcPct val="150000"/>
              </a:lnSpc>
              <a:spcBef>
                <a:spcPts val="1000"/>
              </a:spcBef>
              <a:buClrTx/>
              <a:buSzTx/>
              <a:buFont typeface="Arial" panose="020B0604020202020204" pitchFamily="34" charset="0"/>
              <a:buChar char="•"/>
            </a:pPr>
            <a:r>
              <a:rPr lang="zh-CN" altLang="en-US" sz="2800">
                <a:latin typeface="Times New Roman" panose="02020603050405020304" charset="0"/>
                <a:ea typeface="微软雅黑" panose="020B0503020204020204" pitchFamily="34" charset="-122"/>
              </a:rPr>
              <a:t>Appendix(附录)</a:t>
            </a:r>
            <a:endParaRPr lang="zh-CN" altLang="en-US" sz="2800">
              <a:latin typeface="Times New Roman" panose="02020603050405020304" charset="0"/>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2875" y="2853690"/>
            <a:ext cx="4524375" cy="777875"/>
          </a:xfrm>
        </p:spPr>
        <p:txBody>
          <a:bodyPr>
            <a:normAutofit fontScale="90000"/>
          </a:bodyPr>
          <a:lstStyle/>
          <a:p>
            <a:pPr algn="ctr"/>
            <a:r>
              <a:rPr lang="zh-CN" altLang="en-US" dirty="0">
                <a:latin typeface="Times New Roman" panose="02020603050405020304" charset="0"/>
              </a:rPr>
              <a:t>数据可视化</a:t>
            </a:r>
            <a:endParaRPr lang="zh-CN" altLang="en-US"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本节探讨论文中图表的安排</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数据可视化</a:t>
            </a:r>
            <a:endParaRPr lang="zh-CN" altLang="en-US">
              <a:latin typeface="Times New Roman" panose="02020603050405020304" charset="0"/>
            </a:endParaRPr>
          </a:p>
        </p:txBody>
      </p:sp>
      <p:sp>
        <p:nvSpPr>
          <p:cNvPr id="3" name="内容占位符 2"/>
          <p:cNvSpPr>
            <a:spLocks noGrp="1"/>
          </p:cNvSpPr>
          <p:nvPr>
            <p:ph idx="1"/>
          </p:nvPr>
        </p:nvSpPr>
        <p:spPr>
          <a:xfrm>
            <a:off x="1236799" y="1938655"/>
            <a:ext cx="9165771" cy="4351338"/>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论文中的分析数据和结果是研究工作的核心内容。通常以图表的可视化形式直观地出现在论文的结果部分，</a:t>
            </a:r>
            <a:r>
              <a:rPr lang="zh-CN" altLang="en-US">
                <a:solidFill>
                  <a:srgbClr val="FF0000"/>
                </a:solidFill>
                <a:latin typeface="Times New Roman" panose="02020603050405020304" charset="0"/>
                <a:ea typeface="微软雅黑" panose="020B0503020204020204" pitchFamily="34" charset="-122"/>
              </a:rPr>
              <a:t>使得读者能够容易看懂</a:t>
            </a:r>
            <a:r>
              <a:rPr lang="zh-CN" altLang="en-US">
                <a:latin typeface="Times New Roman" panose="02020603050405020304" charset="0"/>
                <a:ea typeface="微软雅黑" panose="020B0503020204020204" pitchFamily="34" charset="-122"/>
              </a:rPr>
              <a:t>，并</a:t>
            </a:r>
            <a:r>
              <a:rPr lang="zh-CN" altLang="en-US">
                <a:solidFill>
                  <a:srgbClr val="FF0000"/>
                </a:solidFill>
                <a:latin typeface="Times New Roman" panose="02020603050405020304" charset="0"/>
                <a:ea typeface="微软雅黑" panose="020B0503020204020204" pitchFamily="34" charset="-122"/>
              </a:rPr>
              <a:t>认同这些观察现象和论文结论</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数据表格</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当需要向读者</a:t>
            </a:r>
            <a:r>
              <a:rPr lang="zh-CN" altLang="en-US">
                <a:solidFill>
                  <a:srgbClr val="FF0000"/>
                </a:solidFill>
                <a:latin typeface="Times New Roman" panose="02020603050405020304" charset="0"/>
                <a:ea typeface="微软雅黑" panose="020B0503020204020204" pitchFamily="34" charset="-122"/>
              </a:rPr>
              <a:t>详细展示</a:t>
            </a:r>
            <a:r>
              <a:rPr lang="zh-CN" altLang="en-US">
                <a:latin typeface="Times New Roman" panose="02020603050405020304" charset="0"/>
                <a:ea typeface="微软雅黑" panose="020B0503020204020204" pitchFamily="34" charset="-122"/>
              </a:rPr>
              <a:t>自变量和因变量的数值及其相互作用时，按照行列排列的表格是最好的方式。读者可以从表格中查找</a:t>
            </a:r>
            <a:r>
              <a:rPr lang="zh-CN" altLang="en-US">
                <a:solidFill>
                  <a:srgbClr val="FF0000"/>
                </a:solidFill>
                <a:latin typeface="Times New Roman" panose="02020603050405020304" charset="0"/>
                <a:ea typeface="微软雅黑" panose="020B0503020204020204" pitchFamily="34" charset="-122"/>
              </a:rPr>
              <a:t>准确的数值</a:t>
            </a:r>
            <a:r>
              <a:rPr lang="zh-CN" altLang="en-US">
                <a:latin typeface="Times New Roman" panose="02020603050405020304" charset="0"/>
                <a:ea typeface="微软雅黑" panose="020B0503020204020204" pitchFamily="34" charset="-122"/>
              </a:rPr>
              <a:t>，成对或成组地比较数据，</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数据图</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它的优点是显示数据</a:t>
            </a:r>
            <a:r>
              <a:rPr lang="en-US" altLang="zh-CN">
                <a:solidFill>
                  <a:srgbClr val="FF0000"/>
                </a:solidFill>
                <a:latin typeface="Times New Roman" panose="02020603050405020304" charset="0"/>
                <a:ea typeface="微软雅黑" panose="020B0503020204020204" pitchFamily="34" charset="-122"/>
              </a:rPr>
              <a:t>结果的整体形状、趋势或对比，而非细节（例如准确数值）</a:t>
            </a:r>
            <a:r>
              <a:rPr lang="en-US" altLang="zh-CN">
                <a:latin typeface="Times New Roman" panose="02020603050405020304" charset="0"/>
                <a:ea typeface="微软雅黑" panose="020B0503020204020204" pitchFamily="34" charset="-122"/>
              </a:rPr>
              <a:t>。如果使用得当，这种视觉表达方式能够帮助作者和读者快速理解大量数据，发现数据的模式、趋势、例外值、异常值等。</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折线图</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当需要说明在连续范围内或时间范围内的</a:t>
            </a:r>
            <a:r>
              <a:rPr lang="zh-CN" altLang="en-US">
                <a:solidFill>
                  <a:srgbClr val="FF0000"/>
                </a:solidFill>
                <a:latin typeface="Times New Roman" panose="02020603050405020304" charset="0"/>
                <a:ea typeface="微软雅黑" panose="020B0503020204020204" pitchFamily="34" charset="-122"/>
              </a:rPr>
              <a:t>变化情况</a:t>
            </a:r>
            <a:r>
              <a:rPr lang="zh-CN" altLang="en-US">
                <a:latin typeface="Times New Roman" panose="02020603050405020304" charset="0"/>
                <a:ea typeface="微软雅黑" panose="020B0503020204020204" pitchFamily="34" charset="-122"/>
              </a:rPr>
              <a:t>时，折线图是最佳选择。在相同范围内的不同组的数据可以使用不同的颜色或符号表示。</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柱状图</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当数据是</a:t>
            </a:r>
            <a:r>
              <a:rPr lang="zh-CN" altLang="en-US">
                <a:solidFill>
                  <a:srgbClr val="FF0000"/>
                </a:solidFill>
                <a:latin typeface="Times New Roman" panose="02020603050405020304" charset="0"/>
                <a:ea typeface="微软雅黑" panose="020B0503020204020204" pitchFamily="34" charset="-122"/>
              </a:rPr>
              <a:t>非连续的并处于不同的类别</a:t>
            </a:r>
            <a:r>
              <a:rPr lang="zh-CN" altLang="en-US">
                <a:latin typeface="Times New Roman" panose="02020603050405020304" charset="0"/>
                <a:ea typeface="微软雅黑" panose="020B0503020204020204" pitchFamily="34" charset="-122"/>
              </a:rPr>
              <a:t>时，例如不同的样本、方法或设置条件时，应当使用柱状图。</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散点图</a:t>
            </a:r>
            <a:endParaRPr lang="zh-CN" altLang="en-US">
              <a:latin typeface="Times New Roman" panose="02020603050405020304" charset="0"/>
            </a:endParaRPr>
          </a:p>
        </p:txBody>
      </p:sp>
      <p:sp>
        <p:nvSpPr>
          <p:cNvPr id="3" name="内容占位符 2"/>
          <p:cNvSpPr>
            <a:spLocks noGrp="1"/>
          </p:cNvSpPr>
          <p:nvPr>
            <p:ph idx="1"/>
          </p:nvPr>
        </p:nvSpPr>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散点图可以用来</a:t>
            </a:r>
            <a:r>
              <a:rPr lang="zh-CN" altLang="en-US">
                <a:solidFill>
                  <a:srgbClr val="FF0000"/>
                </a:solidFill>
                <a:latin typeface="Times New Roman" panose="02020603050405020304" charset="0"/>
                <a:ea typeface="微软雅黑" panose="020B0503020204020204" pitchFamily="34" charset="-122"/>
              </a:rPr>
              <a:t>展示两个变量之间的关系</a:t>
            </a:r>
            <a:r>
              <a:rPr lang="zh-CN" altLang="en-US">
                <a:latin typeface="Times New Roman" panose="02020603050405020304" charset="0"/>
                <a:ea typeface="微软雅黑" panose="020B0503020204020204" pitchFamily="34" charset="-122"/>
              </a:rPr>
              <a:t>。需要注意的是，这两个变量均必须是连续的。</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规则</a:t>
            </a:r>
            <a:endParaRPr lang="zh-CN" altLang="en-US">
              <a:latin typeface="Times New Roman" panose="02020603050405020304" charset="0"/>
            </a:endParaRPr>
          </a:p>
        </p:txBody>
      </p:sp>
      <p:sp>
        <p:nvSpPr>
          <p:cNvPr id="3" name="内容占位符 2"/>
          <p:cNvSpPr>
            <a:spLocks noGrp="1"/>
          </p:cNvSpPr>
          <p:nvPr>
            <p:ph idx="1"/>
          </p:nvPr>
        </p:nvSpPr>
        <p:spPr>
          <a:xfrm>
            <a:off x="1360170" y="1490980"/>
            <a:ext cx="9165590" cy="4642485"/>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按照自己想阐述的内容取舍数据</a:t>
            </a:r>
            <a:r>
              <a:rPr lang="zh-CN" altLang="en-US">
                <a:solidFill>
                  <a:srgbClr val="FF0000"/>
                </a:solidFill>
                <a:latin typeface="Times New Roman" panose="02020603050405020304" charset="0"/>
                <a:ea typeface="微软雅黑" panose="020B0503020204020204" pitchFamily="34" charset="-122"/>
              </a:rPr>
              <a:t>予以表达</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每幅插图都需要具有</a:t>
            </a:r>
            <a:r>
              <a:rPr lang="zh-CN" altLang="en-US">
                <a:solidFill>
                  <a:srgbClr val="FF0000"/>
                </a:solidFill>
                <a:latin typeface="Times New Roman" panose="02020603050405020304" charset="0"/>
                <a:ea typeface="微软雅黑" panose="020B0503020204020204" pitchFamily="34" charset="-122"/>
              </a:rPr>
              <a:t>清晰的</a:t>
            </a:r>
            <a:r>
              <a:rPr lang="zh-CN" altLang="en-US">
                <a:latin typeface="Times New Roman" panose="02020603050405020304" charset="0"/>
                <a:ea typeface="微软雅黑" panose="020B0503020204020204" pitchFamily="34" charset="-122"/>
              </a:rPr>
              <a:t>x轴（横轴）和y轴（纵轴）标目、</a:t>
            </a:r>
            <a:r>
              <a:rPr lang="zh-CN" altLang="en-US">
                <a:latin typeface="Times New Roman" panose="02020603050405020304" charset="0"/>
                <a:ea typeface="微软雅黑" panose="020B0503020204020204" pitchFamily="34" charset="-122"/>
              </a:rPr>
              <a:t>图例，以及能够总结图中内容的图题。</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标题和图例必须具有</a:t>
            </a:r>
            <a:r>
              <a:rPr lang="zh-CN" altLang="en-US">
                <a:solidFill>
                  <a:srgbClr val="FF0000"/>
                </a:solidFill>
                <a:latin typeface="Times New Roman" panose="02020603050405020304" charset="0"/>
                <a:ea typeface="微软雅黑" panose="020B0503020204020204" pitchFamily="34" charset="-122"/>
              </a:rPr>
              <a:t>自明性</a:t>
            </a:r>
            <a:r>
              <a:rPr lang="zh-CN" altLang="en-US">
                <a:latin typeface="Times New Roman" panose="02020603050405020304" charset="0"/>
                <a:ea typeface="微软雅黑" panose="020B0503020204020204" pitchFamily="34" charset="-122"/>
              </a:rPr>
              <a:t>，使得读者无需查看正文中的文字便能理解插图。</a:t>
            </a:r>
            <a:endParaRPr lang="zh-CN" altLang="en-US">
              <a:latin typeface="Times New Roman" panose="02020603050405020304" charset="0"/>
              <a:ea typeface="微软雅黑" panose="020B0503020204020204" pitchFamily="34" charset="-122"/>
            </a:endParaRPr>
          </a:p>
          <a:p>
            <a:pPr fontAlgn="auto">
              <a:lnSpc>
                <a:spcPct val="150000"/>
              </a:lnSpc>
            </a:pPr>
            <a:r>
              <a:rPr lang="zh-CN" altLang="en-US">
                <a:latin typeface="Times New Roman" panose="02020603050405020304" charset="0"/>
                <a:ea typeface="微软雅黑" panose="020B0503020204020204" pitchFamily="34" charset="-122"/>
              </a:rPr>
              <a:t>标目需要</a:t>
            </a:r>
            <a:r>
              <a:rPr lang="zh-CN" altLang="en-US">
                <a:solidFill>
                  <a:srgbClr val="FF0000"/>
                </a:solidFill>
                <a:latin typeface="Times New Roman" panose="02020603050405020304" charset="0"/>
                <a:ea typeface="微软雅黑" panose="020B0503020204020204" pitchFamily="34" charset="-122"/>
              </a:rPr>
              <a:t>拼写完整</a:t>
            </a:r>
            <a:r>
              <a:rPr lang="zh-CN" altLang="en-US">
                <a:latin typeface="Times New Roman" panose="02020603050405020304" charset="0"/>
                <a:ea typeface="微软雅黑" panose="020B0503020204020204" pitchFamily="34" charset="-122"/>
              </a:rPr>
              <a:t>。</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注意事项</a:t>
            </a:r>
            <a:endParaRPr lang="zh-CN" altLang="en-US">
              <a:latin typeface="Times New Roman" panose="02020603050405020304" charset="0"/>
            </a:endParaRPr>
          </a:p>
        </p:txBody>
      </p:sp>
      <p:sp>
        <p:nvSpPr>
          <p:cNvPr id="3" name="内容占位符 2"/>
          <p:cNvSpPr>
            <a:spLocks noGrp="1"/>
          </p:cNvSpPr>
          <p:nvPr>
            <p:ph idx="1"/>
          </p:nvPr>
        </p:nvSpPr>
        <p:spPr>
          <a:xfrm>
            <a:off x="1513205" y="2508250"/>
            <a:ext cx="9165590" cy="2057400"/>
          </a:xfrm>
        </p:spPr>
        <p:txBody>
          <a:bodyPr>
            <a:normAutofit/>
          </a:bodyPr>
          <a:p>
            <a:pPr fontAlgn="auto">
              <a:lnSpc>
                <a:spcPct val="150000"/>
              </a:lnSpc>
            </a:pPr>
            <a:r>
              <a:rPr lang="zh-CN" altLang="en-US">
                <a:latin typeface="Times New Roman" panose="02020603050405020304" charset="0"/>
                <a:ea typeface="微软雅黑" panose="020B0503020204020204" pitchFamily="34" charset="-122"/>
              </a:rPr>
              <a:t>严格遵守</a:t>
            </a:r>
            <a:r>
              <a:rPr lang="zh-CN" altLang="en-US">
                <a:solidFill>
                  <a:srgbClr val="FF0000"/>
                </a:solidFill>
                <a:latin typeface="Times New Roman" panose="02020603050405020304" charset="0"/>
                <a:ea typeface="微软雅黑" panose="020B0503020204020204" pitchFamily="34" charset="-122"/>
              </a:rPr>
              <a:t>目标期刊</a:t>
            </a:r>
            <a:r>
              <a:rPr lang="zh-CN" altLang="en-US">
                <a:latin typeface="Times New Roman" panose="02020603050405020304" charset="0"/>
                <a:ea typeface="微软雅黑" panose="020B0503020204020204" pitchFamily="34" charset="-122"/>
              </a:rPr>
              <a:t>对图表的各种具体</a:t>
            </a:r>
            <a:r>
              <a:rPr lang="zh-CN" altLang="en-US">
                <a:solidFill>
                  <a:srgbClr val="FF0000"/>
                </a:solidFill>
                <a:latin typeface="Times New Roman" panose="02020603050405020304" charset="0"/>
                <a:ea typeface="微软雅黑" panose="020B0503020204020204" pitchFamily="34" charset="-122"/>
              </a:rPr>
              <a:t>要求</a:t>
            </a:r>
            <a:endParaRPr lang="zh-CN" altLang="en-US">
              <a:solidFill>
                <a:srgbClr val="FF0000"/>
              </a:solidFill>
              <a:latin typeface="Times New Roman" panose="02020603050405020304" charset="0"/>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2875" y="2853690"/>
            <a:ext cx="4524375" cy="777875"/>
          </a:xfrm>
        </p:spPr>
        <p:txBody>
          <a:bodyPr>
            <a:normAutofit fontScale="90000"/>
          </a:bodyPr>
          <a:lstStyle/>
          <a:p>
            <a:pPr algn="ctr"/>
            <a:r>
              <a:rPr lang="zh-CN" altLang="en-US" dirty="0">
                <a:latin typeface="Times New Roman" panose="02020603050405020304" charset="0"/>
              </a:rPr>
              <a:t>实验</a:t>
            </a:r>
            <a:endParaRPr lang="zh-CN" altLang="en-US"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本节探讨论文中实验部分内容</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论文的组成部分</a:t>
            </a:r>
            <a:endParaRPr lang="zh-CN" altLang="en-US">
              <a:latin typeface="Times New Roman" panose="02020603050405020304" charset="0"/>
            </a:endParaRPr>
          </a:p>
        </p:txBody>
      </p:sp>
      <p:sp>
        <p:nvSpPr>
          <p:cNvPr id="3" name="内容占位符 2"/>
          <p:cNvSpPr>
            <a:spLocks noGrp="1"/>
          </p:cNvSpPr>
          <p:nvPr>
            <p:ph idx="1"/>
          </p:nvPr>
        </p:nvSpPr>
        <p:spPr>
          <a:xfrm>
            <a:off x="1003935" y="1831975"/>
            <a:ext cx="9379585" cy="4351655"/>
          </a:xfrm>
        </p:spPr>
        <p:txBody>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学术论文的正文一般包括Method，Result，Discussion三个部分。这三部分主要描述研究课题的具体内容、方法，研究过程中所使用的设备、仪器、条件，并</a:t>
            </a:r>
            <a:r>
              <a:rPr lang="zh-CN" altLang="en-US">
                <a:solidFill>
                  <a:srgbClr val="FF0000"/>
                </a:solidFill>
                <a:latin typeface="Times New Roman" panose="02020603050405020304" charset="0"/>
                <a:ea typeface="微软雅黑" panose="020B0503020204020204" pitchFamily="34" charset="-122"/>
              </a:rPr>
              <a:t>如实公布</a:t>
            </a:r>
            <a:r>
              <a:rPr lang="zh-CN" altLang="en-US">
                <a:latin typeface="Times New Roman" panose="02020603050405020304" charset="0"/>
                <a:ea typeface="微软雅黑" panose="020B0503020204020204" pitchFamily="34" charset="-122"/>
              </a:rPr>
              <a:t>有关数据和研究结果等。</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实验</a:t>
            </a:r>
            <a:endParaRPr lang="zh-CN" altLang="en-US">
              <a:latin typeface="Times New Roman" panose="02020603050405020304" charset="0"/>
            </a:endParaRPr>
          </a:p>
        </p:txBody>
      </p:sp>
      <p:sp>
        <p:nvSpPr>
          <p:cNvPr id="3" name="内容占位符 2"/>
          <p:cNvSpPr>
            <a:spLocks noGrp="1"/>
          </p:cNvSpPr>
          <p:nvPr>
            <p:ph idx="1"/>
          </p:nvPr>
        </p:nvSpPr>
        <p:spPr>
          <a:xfrm>
            <a:off x="1062355" y="1527810"/>
            <a:ext cx="9165590" cy="4649470"/>
          </a:xfrm>
        </p:spPr>
        <p:txBody>
          <a:bodyPr>
            <a:normAutofit/>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实验部分非常重要，是搜集科学事实、获得感性材料的基本方法，同时也是检验科学假说，形成科学理论的实践基础。</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SCI论文重</a:t>
            </a:r>
            <a:r>
              <a:rPr lang="zh-CN" altLang="en-US">
                <a:latin typeface="Times New Roman" panose="02020603050405020304" charset="0"/>
                <a:ea typeface="微软雅黑" panose="020B0503020204020204" pitchFamily="34" charset="-122"/>
              </a:rPr>
              <a:t>点</a:t>
            </a:r>
            <a:r>
              <a:rPr lang="en-US" altLang="zh-CN">
                <a:latin typeface="Times New Roman" panose="02020603050405020304" charset="0"/>
                <a:ea typeface="微软雅黑" panose="020B0503020204020204" pitchFamily="34" charset="-122"/>
              </a:rPr>
              <a:t>是</a:t>
            </a:r>
            <a:r>
              <a:rPr lang="en-US" altLang="zh-CN">
                <a:solidFill>
                  <a:srgbClr val="FF0000"/>
                </a:solidFill>
                <a:latin typeface="Times New Roman" panose="02020603050405020304" charset="0"/>
                <a:ea typeface="微软雅黑" panose="020B0503020204020204" pitchFamily="34" charset="-122"/>
              </a:rPr>
              <a:t>针对实验对象和实验手段进行清晰明确的撰写</a:t>
            </a:r>
            <a:r>
              <a:rPr lang="en-US" altLang="zh-CN">
                <a:latin typeface="Times New Roman" panose="02020603050405020304" charset="0"/>
                <a:ea typeface="微软雅黑" panose="020B0503020204020204" pitchFamily="34" charset="-122"/>
              </a:rPr>
              <a:t>。</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37410" y="654685"/>
            <a:ext cx="9917430" cy="779780"/>
          </a:xfrm>
        </p:spPr>
        <p:txBody>
          <a:bodyPr>
            <a:normAutofit/>
          </a:bodyPr>
          <a:p>
            <a:r>
              <a:rPr lang="zh-CN" altLang="en-US" sz="3110">
                <a:latin typeface="Times New Roman" panose="02020603050405020304" charset="0"/>
              </a:rPr>
              <a:t>实验描述</a:t>
            </a:r>
            <a:endParaRPr lang="zh-CN" altLang="en-US" sz="3110">
              <a:latin typeface="Times New Roman" panose="02020603050405020304" charset="0"/>
            </a:endParaRPr>
          </a:p>
        </p:txBody>
      </p:sp>
      <p:sp>
        <p:nvSpPr>
          <p:cNvPr id="3" name="内容占位符 2"/>
          <p:cNvSpPr>
            <a:spLocks noGrp="1"/>
          </p:cNvSpPr>
          <p:nvPr>
            <p:ph idx="1"/>
          </p:nvPr>
        </p:nvSpPr>
        <p:spPr>
          <a:xfrm>
            <a:off x="1062355" y="1527810"/>
            <a:ext cx="9165590" cy="4649470"/>
          </a:xfrm>
        </p:spPr>
        <p:txBody>
          <a:bodyPr>
            <a:normAutofit fontScale="90000"/>
          </a:bodyPr>
          <a:p>
            <a:pPr marL="0" indent="0" fontAlgn="auto">
              <a:lnSpc>
                <a:spcPct val="150000"/>
              </a:lnSpc>
              <a:buNone/>
            </a:pPr>
            <a:r>
              <a:rPr lang="en-US" altLang="zh-CN">
                <a:latin typeface="Times New Roman" panose="02020603050405020304" charset="0"/>
                <a:ea typeface="微软雅黑" panose="020B0503020204020204" pitchFamily="34" charset="-122"/>
              </a:rPr>
              <a:t>1) 使读者相信实验结</a:t>
            </a:r>
            <a:r>
              <a:rPr lang="en-US" altLang="zh-CN">
                <a:solidFill>
                  <a:srgbClr val="FF0000"/>
                </a:solidFill>
                <a:latin typeface="Times New Roman" panose="02020603050405020304" charset="0"/>
                <a:ea typeface="微软雅黑" panose="020B0503020204020204" pitchFamily="34" charset="-122"/>
              </a:rPr>
              <a:t>果是可靠的和令人信服</a:t>
            </a:r>
            <a:r>
              <a:rPr lang="en-US" altLang="zh-CN">
                <a:latin typeface="Times New Roman" panose="02020603050405020304" charset="0"/>
                <a:ea typeface="微软雅黑" panose="020B0503020204020204" pitchFamily="34" charset="-122"/>
              </a:rPr>
              <a:t>的；</a:t>
            </a:r>
            <a:endParaRPr lang="en-US" altLang="zh-CN">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2) 使读者受益于实验材料、仪器、方法等的介绍，可以给其他专业人员提供启发和启发，并应便于读者进一步的思考和研究；</a:t>
            </a:r>
            <a:endParaRPr lang="en-US" altLang="zh-CN">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3) 允许读者</a:t>
            </a:r>
            <a:r>
              <a:rPr lang="en-US" altLang="zh-CN">
                <a:solidFill>
                  <a:srgbClr val="FF0000"/>
                </a:solidFill>
                <a:latin typeface="Times New Roman" panose="02020603050405020304" charset="0"/>
                <a:ea typeface="微软雅黑" panose="020B0503020204020204" pitchFamily="34" charset="-122"/>
              </a:rPr>
              <a:t>重复现实/复制实验</a:t>
            </a:r>
            <a:endParaRPr lang="en-US" altLang="zh-CN">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实验描述通常包括所进行的实验过程、涉及的技术、使用的材料或数据、引进的设备、以及提供的条件等。</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实验过程（具有可重复的性质）</a:t>
            </a:r>
            <a:endParaRPr lang="zh-CN" altLang="en-US">
              <a:latin typeface="Times New Roman" panose="02020603050405020304" charset="0"/>
            </a:endParaRPr>
          </a:p>
        </p:txBody>
      </p:sp>
      <p:sp>
        <p:nvSpPr>
          <p:cNvPr id="3" name="内容占位符 2"/>
          <p:cNvSpPr>
            <a:spLocks noGrp="1"/>
          </p:cNvSpPr>
          <p:nvPr>
            <p:ph idx="1"/>
          </p:nvPr>
        </p:nvSpPr>
        <p:spPr/>
        <p:txBody>
          <a:bodyPr>
            <a:normAutofit lnSpcReduction="20000"/>
          </a:bodyPr>
          <a:p>
            <a:pPr marL="0" indent="0" fontAlgn="auto">
              <a:lnSpc>
                <a:spcPct val="150000"/>
              </a:lnSpc>
              <a:buNone/>
            </a:pPr>
            <a:r>
              <a:rPr lang="en-US" altLang="zh-CN">
                <a:latin typeface="Times New Roman" panose="02020603050405020304" charset="0"/>
                <a:ea typeface="微软雅黑" panose="020B0503020204020204" pitchFamily="34" charset="-122"/>
              </a:rPr>
              <a:t>	根据实际实验/调查中发生的事情</a:t>
            </a:r>
            <a:r>
              <a:rPr lang="en-US" altLang="zh-CN">
                <a:solidFill>
                  <a:srgbClr val="FF0000"/>
                </a:solidFill>
                <a:latin typeface="Times New Roman" panose="02020603050405020304" charset="0"/>
                <a:ea typeface="微软雅黑" panose="020B0503020204020204" pitchFamily="34" charset="-122"/>
              </a:rPr>
              <a:t>按时间或逻辑排序</a:t>
            </a:r>
            <a:r>
              <a:rPr lang="en-US" altLang="zh-CN">
                <a:latin typeface="Times New Roman" panose="02020603050405020304" charset="0"/>
                <a:ea typeface="微软雅黑" panose="020B0503020204020204" pitchFamily="34" charset="-122"/>
              </a:rPr>
              <a:t>，或如果实验过程不需要进一步划分，作者就可以开始叙述当执行过程</a:t>
            </a:r>
            <a:endParaRPr lang="en-US" altLang="zh-CN">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在Results部分中来描述实验结果，并在Discussion部分中讨论实验的效果。</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数据集</a:t>
            </a:r>
            <a:endParaRPr lang="zh-CN" altLang="en-US">
              <a:latin typeface="Times New Roman" panose="02020603050405020304" charset="0"/>
            </a:endParaRPr>
          </a:p>
        </p:txBody>
      </p:sp>
      <p:sp>
        <p:nvSpPr>
          <p:cNvPr id="3" name="内容占位符 2"/>
          <p:cNvSpPr>
            <a:spLocks noGrp="1"/>
          </p:cNvSpPr>
          <p:nvPr>
            <p:ph idx="1"/>
          </p:nvPr>
        </p:nvSpPr>
        <p:spPr/>
        <p:txBody>
          <a:bodyPr>
            <a:normAutofit lnSpcReduction="20000"/>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介绍使用的数据集构成，说明</a:t>
            </a:r>
            <a:r>
              <a:rPr lang="zh-CN" altLang="en-US">
                <a:solidFill>
                  <a:srgbClr val="FF0000"/>
                </a:solidFill>
                <a:latin typeface="Times New Roman" panose="02020603050405020304" charset="0"/>
                <a:ea typeface="微软雅黑" panose="020B0503020204020204" pitchFamily="34" charset="-122"/>
              </a:rPr>
              <a:t>为什么</a:t>
            </a:r>
            <a:r>
              <a:rPr lang="zh-CN" altLang="en-US">
                <a:latin typeface="Times New Roman" panose="02020603050405020304" charset="0"/>
                <a:ea typeface="微软雅黑" panose="020B0503020204020204" pitchFamily="34" charset="-122"/>
              </a:rPr>
              <a:t>选择这个数据集</a:t>
            </a:r>
            <a:r>
              <a:rPr lang="zh-CN" altLang="en-US">
                <a:solidFill>
                  <a:srgbClr val="FF0000"/>
                </a:solidFill>
                <a:latin typeface="Times New Roman" panose="02020603050405020304" charset="0"/>
                <a:ea typeface="微软雅黑" panose="020B0503020204020204" pitchFamily="34" charset="-122"/>
              </a:rPr>
              <a:t>能够验证</a:t>
            </a:r>
            <a:r>
              <a:rPr lang="zh-CN" altLang="en-US">
                <a:latin typeface="Times New Roman" panose="02020603050405020304" charset="0"/>
                <a:ea typeface="微软雅黑" panose="020B0503020204020204" pitchFamily="34" charset="-122"/>
              </a:rPr>
              <a:t>自己研究的课题。</a:t>
            </a:r>
            <a:endParaRPr lang="zh-CN" altLang="en-US">
              <a:latin typeface="Times New Roman" panose="02020603050405020304" charset="0"/>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rPr>
              <a:t>“</a:t>
            </a:r>
            <a:r>
              <a:rPr lang="zh-CN" altLang="en-US">
                <a:latin typeface="Times New Roman" panose="02020603050405020304" charset="0"/>
              </a:rPr>
              <a:t>对比</a:t>
            </a:r>
            <a:r>
              <a:rPr lang="en-US" altLang="zh-CN">
                <a:latin typeface="Times New Roman" panose="02020603050405020304" charset="0"/>
              </a:rPr>
              <a:t>”</a:t>
            </a:r>
            <a:r>
              <a:rPr lang="zh-CN" altLang="en-US">
                <a:latin typeface="Times New Roman" panose="02020603050405020304" charset="0"/>
              </a:rPr>
              <a:t>很重要</a:t>
            </a:r>
            <a:endParaRPr lang="zh-CN" altLang="en-US">
              <a:latin typeface="Times New Roman" panose="02020603050405020304" charset="0"/>
            </a:endParaRPr>
          </a:p>
        </p:txBody>
      </p:sp>
      <p:sp>
        <p:nvSpPr>
          <p:cNvPr id="3" name="内容占位符 2"/>
          <p:cNvSpPr>
            <a:spLocks noGrp="1"/>
          </p:cNvSpPr>
          <p:nvPr>
            <p:ph idx="1"/>
          </p:nvPr>
        </p:nvSpPr>
        <p:spPr/>
        <p:txBody>
          <a:bodyPr>
            <a:normAutofit lnSpcReduction="20000"/>
          </a:bodyPr>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zh-CN" altLang="en-US">
                <a:latin typeface="Times New Roman" panose="02020603050405020304" charset="0"/>
                <a:ea typeface="微软雅黑" panose="020B0503020204020204" pitchFamily="34" charset="-122"/>
              </a:rPr>
              <a:t>研究结果进步的说明，是需要通过与当前的</a:t>
            </a:r>
            <a:r>
              <a:rPr lang="zh-CN" altLang="en-US">
                <a:latin typeface="Times New Roman" panose="02020603050405020304" charset="0"/>
                <a:ea typeface="微软雅黑" panose="020B0503020204020204" pitchFamily="34" charset="-122"/>
              </a:rPr>
              <a:t>其他技术进行对比来说明的。</a:t>
            </a:r>
            <a:endParaRPr lang="zh-CN" altLang="en-US">
              <a:latin typeface="Times New Roman" panose="02020603050405020304" charset="0"/>
              <a:ea typeface="微软雅黑" panose="020B0503020204020204" pitchFamily="34" charset="-122"/>
            </a:endParaRPr>
          </a:p>
          <a:p>
            <a:pPr marL="0" indent="0" fontAlgn="auto">
              <a:lnSpc>
                <a:spcPct val="150000"/>
              </a:lnSpc>
              <a:buNone/>
            </a:pPr>
            <a:r>
              <a:rPr lang="en-US" altLang="zh-CN">
                <a:latin typeface="Times New Roman" panose="02020603050405020304" charset="0"/>
                <a:ea typeface="微软雅黑" panose="020B0503020204020204" pitchFamily="34" charset="-122"/>
              </a:rPr>
              <a:t>	</a:t>
            </a:r>
            <a:r>
              <a:rPr lang="en-US" altLang="zh-CN">
                <a:solidFill>
                  <a:srgbClr val="FF0000"/>
                </a:solidFill>
                <a:latin typeface="Times New Roman" panose="02020603050405020304" charset="0"/>
                <a:ea typeface="微软雅黑" panose="020B0503020204020204" pitchFamily="34" charset="-122"/>
              </a:rPr>
              <a:t>使用多个技术与自己的技术成果形成对比</a:t>
            </a:r>
            <a:r>
              <a:rPr lang="zh-CN" altLang="en-US">
                <a:latin typeface="Times New Roman" panose="02020603050405020304" charset="0"/>
                <a:ea typeface="微软雅黑" panose="020B0503020204020204" pitchFamily="34" charset="-122"/>
              </a:rPr>
              <a:t>，能够快速有力地说明自己研究的成果。</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2875" y="2853690"/>
            <a:ext cx="4524375" cy="777875"/>
          </a:xfrm>
        </p:spPr>
        <p:txBody>
          <a:bodyPr>
            <a:normAutofit fontScale="90000"/>
          </a:bodyPr>
          <a:lstStyle/>
          <a:p>
            <a:pPr algn="ctr"/>
            <a:r>
              <a:rPr lang="zh-CN" altLang="en-US" dirty="0">
                <a:latin typeface="Times New Roman" panose="02020603050405020304" charset="0"/>
              </a:rPr>
              <a:t>语态</a:t>
            </a:r>
            <a:endParaRPr lang="zh-CN" altLang="en-US"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本节探讨论文中语态的使用</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语态</a:t>
            </a:r>
            <a:endParaRPr lang="zh-CN" altLang="en-US">
              <a:latin typeface="Times New Roman" panose="02020603050405020304" charset="0"/>
            </a:endParaRPr>
          </a:p>
        </p:txBody>
      </p:sp>
      <p:sp>
        <p:nvSpPr>
          <p:cNvPr id="3" name="内容占位符 2"/>
          <p:cNvSpPr>
            <a:spLocks noGrp="1"/>
          </p:cNvSpPr>
          <p:nvPr>
            <p:ph idx="1"/>
          </p:nvPr>
        </p:nvSpPr>
        <p:spPr/>
        <p:txBody>
          <a:bodyPr>
            <a:normAutofit lnSpcReduction="20000"/>
          </a:bodyPr>
          <a:p>
            <a:pPr marL="0" indent="0" fontAlgn="auto">
              <a:lnSpc>
                <a:spcPct val="150000"/>
              </a:lnSpc>
              <a:buNone/>
            </a:pPr>
            <a:r>
              <a:rPr lang="en-US" altLang="zh-CN">
                <a:latin typeface="Times New Roman" panose="02020603050405020304" charset="0"/>
                <a:ea typeface="微软雅黑" panose="020B0503020204020204" pitchFamily="34" charset="-122"/>
              </a:rPr>
              <a:t>	适当地使用被</a:t>
            </a:r>
            <a:r>
              <a:rPr lang="en-US" altLang="zh-CN">
                <a:solidFill>
                  <a:srgbClr val="FF0000"/>
                </a:solidFill>
                <a:latin typeface="Times New Roman" panose="02020603050405020304" charset="0"/>
                <a:ea typeface="微软雅黑" panose="020B0503020204020204" pitchFamily="34" charset="-122"/>
              </a:rPr>
              <a:t>动语态</a:t>
            </a:r>
            <a:r>
              <a:rPr lang="en-US" altLang="zh-CN">
                <a:latin typeface="Times New Roman" panose="02020603050405020304" charset="0"/>
                <a:ea typeface="微软雅黑" panose="020B0503020204020204" pitchFamily="34" charset="-122"/>
              </a:rPr>
              <a:t>。被动语态在学术写作中通常是首选，因为它显得</a:t>
            </a:r>
            <a:r>
              <a:rPr lang="en-US" altLang="zh-CN">
                <a:solidFill>
                  <a:srgbClr val="FF0000"/>
                </a:solidFill>
                <a:latin typeface="Times New Roman" panose="02020603050405020304" charset="0"/>
                <a:ea typeface="微软雅黑" panose="020B0503020204020204" pitchFamily="34" charset="-122"/>
              </a:rPr>
              <a:t>客观和非个人化</a:t>
            </a:r>
            <a:r>
              <a:rPr lang="en-US" altLang="zh-CN">
                <a:latin typeface="Times New Roman" panose="02020603050405020304" charset="0"/>
                <a:ea typeface="微软雅黑" panose="020B0503020204020204" pitchFamily="34" charset="-122"/>
              </a:rPr>
              <a:t>。例如，在一篇科学文章中，</a:t>
            </a:r>
            <a:r>
              <a:rPr lang="zh-CN" altLang="en-US">
                <a:latin typeface="Times New Roman" panose="02020603050405020304" charset="0"/>
                <a:ea typeface="微软雅黑" panose="020B0503020204020204" pitchFamily="34" charset="-122"/>
              </a:rPr>
              <a:t>使用</a:t>
            </a:r>
            <a:r>
              <a:rPr lang="en-US" altLang="zh-CN">
                <a:latin typeface="Times New Roman" panose="02020603050405020304" charset="0"/>
                <a:ea typeface="微软雅黑" panose="020B0503020204020204" pitchFamily="34" charset="-122"/>
              </a:rPr>
              <a:t>“the method was implement ”</a:t>
            </a:r>
            <a:r>
              <a:rPr lang="zh-CN" altLang="en-US">
                <a:latin typeface="Times New Roman" panose="02020603050405020304" charset="0"/>
                <a:ea typeface="微软雅黑" panose="020B0503020204020204" pitchFamily="34" charset="-122"/>
              </a:rPr>
              <a:t>比</a:t>
            </a:r>
            <a:r>
              <a:rPr lang="en-US" altLang="zh-CN">
                <a:latin typeface="Times New Roman" panose="02020603050405020304" charset="0"/>
                <a:ea typeface="微软雅黑" panose="020B0503020204020204" pitchFamily="34" charset="-122"/>
              </a:rPr>
              <a:t>“ I implemented a method”</a:t>
            </a:r>
            <a:r>
              <a:rPr lang="zh-CN" altLang="en-US">
                <a:latin typeface="Times New Roman" panose="02020603050405020304" charset="0"/>
                <a:ea typeface="微软雅黑" panose="020B0503020204020204" pitchFamily="34" charset="-122"/>
              </a:rPr>
              <a:t>要好得多。</a:t>
            </a:r>
            <a:endParaRPr lang="en-US" altLang="zh-CN">
              <a:latin typeface="Times New Roman" panose="02020603050405020304" charset="0"/>
              <a:ea typeface="微软雅黑" panose="020B050302020402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bg2">
                    <a:lumMod val="75000"/>
                  </a:schemeClr>
                </a:solidFill>
                <a:latin typeface="Times New Roman" panose="02020603050405020304" charset="0"/>
              </a:rPr>
              <a:t>时态</a:t>
            </a:r>
            <a:endParaRPr lang="zh-CN" altLang="en-US">
              <a:solidFill>
                <a:schemeClr val="bg2">
                  <a:lumMod val="75000"/>
                </a:schemeClr>
              </a:solidFill>
              <a:latin typeface="Times New Roman" panose="02020603050405020304" charset="0"/>
            </a:endParaRPr>
          </a:p>
        </p:txBody>
      </p:sp>
      <p:sp>
        <p:nvSpPr>
          <p:cNvPr id="3" name="内容占位符 2"/>
          <p:cNvSpPr>
            <a:spLocks noGrp="1"/>
          </p:cNvSpPr>
          <p:nvPr>
            <p:ph idx="1"/>
          </p:nvPr>
        </p:nvSpPr>
        <p:spPr>
          <a:xfrm>
            <a:off x="1249499" y="1700530"/>
            <a:ext cx="9165771" cy="4351338"/>
          </a:xfrm>
        </p:spPr>
        <p:txBody>
          <a:bodyPr>
            <a:normAutofit/>
          </a:bodyPr>
          <a:p>
            <a:pPr fontAlgn="auto">
              <a:lnSpc>
                <a:spcPct val="150000"/>
              </a:lnSpc>
            </a:pPr>
            <a:r>
              <a:rPr lang="zh-CN" altLang="en-US" sz="2400">
                <a:latin typeface="Times New Roman" panose="02020603050405020304" charset="0"/>
                <a:ea typeface="微软雅黑" panose="020B0503020204020204" pitchFamily="34" charset="-122"/>
              </a:rPr>
              <a:t>描述</a:t>
            </a:r>
            <a:r>
              <a:rPr lang="zh-CN" altLang="en-US" sz="2400">
                <a:solidFill>
                  <a:schemeClr val="accent5"/>
                </a:solidFill>
                <a:latin typeface="Times New Roman" panose="02020603050405020304" charset="0"/>
                <a:ea typeface="微软雅黑" panose="020B0503020204020204" pitchFamily="34" charset="-122"/>
              </a:rPr>
              <a:t>研究的成果、得到结论</a:t>
            </a:r>
            <a:r>
              <a:rPr lang="zh-CN" altLang="en-US" sz="2400">
                <a:latin typeface="Times New Roman" panose="02020603050405020304" charset="0"/>
                <a:ea typeface="微软雅黑" panose="020B0503020204020204" pitchFamily="34" charset="-122"/>
              </a:rPr>
              <a:t>，用</a:t>
            </a:r>
            <a:r>
              <a:rPr lang="zh-CN" altLang="en-US" sz="2400">
                <a:solidFill>
                  <a:schemeClr val="accent5"/>
                </a:solidFill>
                <a:latin typeface="Times New Roman" panose="02020603050405020304" charset="0"/>
                <a:ea typeface="微软雅黑" panose="020B0503020204020204" pitchFamily="34" charset="-122"/>
              </a:rPr>
              <a:t>一般现在时</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latin typeface="Times New Roman" panose="02020603050405020304" charset="0"/>
                <a:ea typeface="微软雅黑" panose="020B0503020204020204" pitchFamily="34" charset="-122"/>
              </a:rPr>
              <a:t>描述具体的</a:t>
            </a:r>
            <a:r>
              <a:rPr lang="zh-CN" altLang="en-US" sz="2400">
                <a:solidFill>
                  <a:schemeClr val="accent5"/>
                </a:solidFill>
                <a:latin typeface="Times New Roman" panose="02020603050405020304" charset="0"/>
                <a:ea typeface="微软雅黑" panose="020B0503020204020204" pitchFamily="34" charset="-122"/>
              </a:rPr>
              <a:t>研究过程</a:t>
            </a:r>
            <a:r>
              <a:rPr lang="zh-CN" altLang="en-US" sz="2400">
                <a:latin typeface="Times New Roman" panose="02020603050405020304" charset="0"/>
                <a:ea typeface="微软雅黑" panose="020B0503020204020204" pitchFamily="34" charset="-122"/>
              </a:rPr>
              <a:t>，用</a:t>
            </a:r>
            <a:r>
              <a:rPr lang="zh-CN" altLang="en-US" sz="2400">
                <a:solidFill>
                  <a:schemeClr val="accent5"/>
                </a:solidFill>
                <a:latin typeface="Times New Roman" panose="02020603050405020304" charset="0"/>
                <a:ea typeface="微软雅黑" panose="020B0503020204020204" pitchFamily="34" charset="-122"/>
              </a:rPr>
              <a:t>一般过去时</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latin typeface="Times New Roman" panose="02020603050405020304" charset="0"/>
                <a:ea typeface="微软雅黑" panose="020B0503020204020204" pitchFamily="34" charset="-122"/>
              </a:rPr>
              <a:t>描述研究结果</a:t>
            </a:r>
            <a:r>
              <a:rPr lang="zh-CN" altLang="en-US" sz="2400">
                <a:solidFill>
                  <a:schemeClr val="accent5"/>
                </a:solidFill>
                <a:latin typeface="Times New Roman" panose="02020603050405020304" charset="0"/>
                <a:ea typeface="微软雅黑" panose="020B0503020204020204" pitchFamily="34" charset="-122"/>
              </a:rPr>
              <a:t>对未来的影响</a:t>
            </a:r>
            <a:r>
              <a:rPr lang="zh-CN" altLang="en-US" sz="2400">
                <a:latin typeface="Times New Roman" panose="02020603050405020304" charset="0"/>
                <a:ea typeface="微软雅黑" panose="020B0503020204020204" pitchFamily="34" charset="-122"/>
              </a:rPr>
              <a:t>，用</a:t>
            </a:r>
            <a:r>
              <a:rPr lang="zh-CN" altLang="en-US" sz="2400">
                <a:solidFill>
                  <a:schemeClr val="accent5"/>
                </a:solidFill>
                <a:latin typeface="Times New Roman" panose="02020603050405020304" charset="0"/>
                <a:ea typeface="微软雅黑" panose="020B0503020204020204" pitchFamily="34" charset="-122"/>
              </a:rPr>
              <a:t>一般将来时</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solidFill>
                  <a:schemeClr val="accent5"/>
                </a:solidFill>
                <a:latin typeface="Times New Roman" panose="02020603050405020304" charset="0"/>
                <a:ea typeface="微软雅黑" panose="020B0503020204020204" pitchFamily="34" charset="-122"/>
              </a:rPr>
              <a:t>过去的</a:t>
            </a:r>
            <a:r>
              <a:rPr lang="zh-CN" altLang="en-US" sz="2400">
                <a:latin typeface="Times New Roman" panose="02020603050405020304" charset="0"/>
                <a:ea typeface="微软雅黑" panose="020B0503020204020204" pitchFamily="34" charset="-122"/>
              </a:rPr>
              <a:t>研究成果</a:t>
            </a:r>
            <a:r>
              <a:rPr lang="zh-CN" altLang="en-US" sz="2400">
                <a:solidFill>
                  <a:schemeClr val="accent5"/>
                </a:solidFill>
                <a:latin typeface="Times New Roman" panose="02020603050405020304" charset="0"/>
                <a:ea typeface="微软雅黑" panose="020B0503020204020204" pitchFamily="34" charset="-122"/>
              </a:rPr>
              <a:t>对现在</a:t>
            </a:r>
            <a:r>
              <a:rPr lang="zh-CN" altLang="en-US" sz="2400">
                <a:latin typeface="Times New Roman" panose="02020603050405020304" charset="0"/>
                <a:ea typeface="微软雅黑" panose="020B0503020204020204" pitchFamily="34" charset="-122"/>
              </a:rPr>
              <a:t>得出的结论</a:t>
            </a:r>
            <a:r>
              <a:rPr lang="zh-CN" altLang="en-US" sz="2400">
                <a:solidFill>
                  <a:schemeClr val="accent5"/>
                </a:solidFill>
                <a:latin typeface="Times New Roman" panose="02020603050405020304" charset="0"/>
                <a:ea typeface="微软雅黑" panose="020B0503020204020204" pitchFamily="34" charset="-122"/>
              </a:rPr>
              <a:t>有影响</a:t>
            </a:r>
            <a:r>
              <a:rPr lang="zh-CN" altLang="en-US" sz="2400">
                <a:latin typeface="Times New Roman" panose="02020603050405020304" charset="0"/>
                <a:ea typeface="微软雅黑" panose="020B0503020204020204" pitchFamily="34" charset="-122"/>
              </a:rPr>
              <a:t>，用</a:t>
            </a:r>
            <a:r>
              <a:rPr lang="zh-CN" altLang="en-US" sz="2400">
                <a:solidFill>
                  <a:schemeClr val="accent5"/>
                </a:solidFill>
                <a:latin typeface="Times New Roman" panose="02020603050405020304" charset="0"/>
                <a:ea typeface="微软雅黑" panose="020B0503020204020204" pitchFamily="34" charset="-122"/>
              </a:rPr>
              <a:t>现在完成时</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a:p>
            <a:pPr fontAlgn="auto">
              <a:lnSpc>
                <a:spcPct val="150000"/>
              </a:lnSpc>
            </a:pPr>
            <a:r>
              <a:rPr lang="zh-CN" altLang="en-US" sz="2400">
                <a:latin typeface="Times New Roman" panose="02020603050405020304" charset="0"/>
                <a:ea typeface="微软雅黑" panose="020B0503020204020204" pitchFamily="34" charset="-122"/>
              </a:rPr>
              <a:t>引用已经成为</a:t>
            </a:r>
            <a:r>
              <a:rPr lang="zh-CN" altLang="en-US" sz="2400">
                <a:solidFill>
                  <a:schemeClr val="accent5"/>
                </a:solidFill>
                <a:latin typeface="Times New Roman" panose="02020603050405020304" charset="0"/>
                <a:ea typeface="微软雅黑" panose="020B0503020204020204" pitchFamily="34" charset="-122"/>
              </a:rPr>
              <a:t>公认的事实</a:t>
            </a:r>
            <a:r>
              <a:rPr lang="zh-CN" altLang="en-US" sz="2400">
                <a:latin typeface="Times New Roman" panose="02020603050405020304" charset="0"/>
                <a:ea typeface="微软雅黑" panose="020B0503020204020204" pitchFamily="34" charset="-122"/>
              </a:rPr>
              <a:t>，则用</a:t>
            </a:r>
            <a:r>
              <a:rPr lang="zh-CN" altLang="en-US" sz="2400">
                <a:solidFill>
                  <a:schemeClr val="accent5"/>
                </a:solidFill>
                <a:latin typeface="Times New Roman" panose="02020603050405020304" charset="0"/>
                <a:ea typeface="微软雅黑" panose="020B0503020204020204" pitchFamily="34" charset="-122"/>
              </a:rPr>
              <a:t>一般现在时</a:t>
            </a:r>
            <a:r>
              <a:rPr lang="zh-CN" altLang="en-US" sz="2400">
                <a:latin typeface="Times New Roman" panose="02020603050405020304" charset="0"/>
                <a:ea typeface="微软雅黑" panose="020B0503020204020204" pitchFamily="34" charset="-122"/>
              </a:rPr>
              <a:t>。</a:t>
            </a:r>
            <a:endParaRPr lang="zh-CN" altLang="en-US" sz="2400">
              <a:latin typeface="Times New Roman" panose="02020603050405020304" charset="0"/>
              <a:ea typeface="微软雅黑" panose="020B0503020204020204" pitchFamily="34" charset="-122"/>
            </a:endParaRPr>
          </a:p>
          <a:p>
            <a:pPr marL="0" indent="0" fontAlgn="auto">
              <a:lnSpc>
                <a:spcPct val="150000"/>
              </a:lnSpc>
              <a:buNone/>
            </a:pPr>
            <a:endParaRPr lang="zh-CN" altLang="en-US" sz="2400">
              <a:latin typeface="Times New Roman" panose="02020603050405020304" charset="0"/>
              <a:ea typeface="微软雅黑" panose="020B0503020204020204"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2875" y="2853690"/>
            <a:ext cx="4524375" cy="777875"/>
          </a:xfrm>
        </p:spPr>
        <p:txBody>
          <a:bodyPr>
            <a:normAutofit fontScale="90000"/>
          </a:bodyPr>
          <a:lstStyle/>
          <a:p>
            <a:pPr algn="ctr"/>
            <a:r>
              <a:rPr lang="zh-CN" altLang="en-US" dirty="0">
                <a:latin typeface="Times New Roman" panose="02020603050405020304" charset="0"/>
              </a:rPr>
              <a:t>作者信息</a:t>
            </a:r>
            <a:endParaRPr lang="zh-CN" altLang="en-US" dirty="0">
              <a:latin typeface="Times New Roman" panose="02020603050405020304" charset="0"/>
            </a:endParaRPr>
          </a:p>
        </p:txBody>
      </p:sp>
      <p:sp>
        <p:nvSpPr>
          <p:cNvPr id="7" name="文本占位符 6"/>
          <p:cNvSpPr>
            <a:spLocks noGrp="1"/>
          </p:cNvSpPr>
          <p:nvPr>
            <p:ph type="body" sz="quarter" idx="13"/>
          </p:nvPr>
        </p:nvSpPr>
        <p:spPr/>
        <p:txBody>
          <a:bodyPr>
            <a:normAutofit fontScale="72500"/>
          </a:bodyPr>
          <a:lstStyle/>
          <a:p>
            <a:pPr algn="dist"/>
            <a:r>
              <a:rPr lang="zh-CN" altLang="en-US" dirty="0">
                <a:latin typeface="Times New Roman" panose="02020603050405020304" charset="0"/>
                <a:ea typeface="微软雅黑" panose="020B0503020204020204" pitchFamily="34" charset="-122"/>
              </a:rPr>
              <a:t>本节探讨论文中作者信息</a:t>
            </a:r>
            <a:endParaRPr lang="zh-CN" altLang="en-US" dirty="0">
              <a:latin typeface="Times New Roman" panose="02020603050405020304" charset="0"/>
              <a:ea typeface="微软雅黑" panose="020B0503020204020204"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Times New Roman" panose="02020603050405020304" charset="0"/>
              </a:rPr>
              <a:t>作者信息</a:t>
            </a:r>
            <a:endParaRPr lang="zh-CN" altLang="en-US">
              <a:latin typeface="Times New Roman" panose="02020603050405020304" charset="0"/>
            </a:endParaRPr>
          </a:p>
        </p:txBody>
      </p:sp>
      <p:sp>
        <p:nvSpPr>
          <p:cNvPr id="3" name="内容占位符 2"/>
          <p:cNvSpPr>
            <a:spLocks noGrp="1"/>
          </p:cNvSpPr>
          <p:nvPr>
            <p:ph idx="1"/>
          </p:nvPr>
        </p:nvSpPr>
        <p:spPr>
          <a:xfrm>
            <a:off x="1322524" y="1744980"/>
            <a:ext cx="9165771" cy="4351338"/>
          </a:xfrm>
        </p:spPr>
        <p:txBody>
          <a:bodyPr>
            <a:normAutofit/>
          </a:bodyPr>
          <a:p>
            <a:pPr marL="0" indent="0" fontAlgn="auto">
              <a:lnSpc>
                <a:spcPct val="150000"/>
              </a:lnSpc>
              <a:buNone/>
            </a:pPr>
            <a:r>
              <a:rPr lang="en-US" altLang="zh-CN" sz="2400">
                <a:latin typeface="Times New Roman" panose="02020603050405020304" charset="0"/>
                <a:ea typeface="微软雅黑" panose="020B0503020204020204" pitchFamily="34" charset="-122"/>
              </a:rPr>
              <a:t>标题下方是作者信息。作者按</a:t>
            </a:r>
            <a:r>
              <a:rPr lang="en-US" altLang="zh-CN" sz="2400">
                <a:solidFill>
                  <a:srgbClr val="FF0000"/>
                </a:solidFill>
                <a:latin typeface="Times New Roman" panose="02020603050405020304" charset="0"/>
                <a:ea typeface="微软雅黑" panose="020B0503020204020204" pitchFamily="34" charset="-122"/>
              </a:rPr>
              <a:t>特定顺序</a:t>
            </a:r>
            <a:r>
              <a:rPr lang="en-US" altLang="zh-CN" sz="2400">
                <a:latin typeface="Times New Roman" panose="02020603050405020304" charset="0"/>
                <a:ea typeface="微软雅黑" panose="020B0503020204020204" pitchFamily="34" charset="-122"/>
              </a:rPr>
              <a:t>列出。</a:t>
            </a:r>
            <a:endParaRPr lang="en-US" altLang="zh-CN" sz="2400">
              <a:latin typeface="Times New Roman" panose="02020603050405020304" charset="0"/>
              <a:ea typeface="微软雅黑" panose="020B0503020204020204" pitchFamily="34" charset="-122"/>
            </a:endParaRPr>
          </a:p>
          <a:p>
            <a:pPr fontAlgn="auto">
              <a:lnSpc>
                <a:spcPct val="150000"/>
              </a:lnSpc>
            </a:pPr>
            <a:r>
              <a:rPr lang="en-US" altLang="zh-CN" sz="2400">
                <a:latin typeface="Times New Roman" panose="02020603050405020304" charset="0"/>
                <a:ea typeface="微软雅黑" panose="020B0503020204020204" pitchFamily="34" charset="-122"/>
              </a:rPr>
              <a:t>第一作者，通常是设计研究并负责大部分工作的人。</a:t>
            </a:r>
            <a:endParaRPr lang="en-US" altLang="zh-CN" sz="2400">
              <a:latin typeface="Times New Roman" panose="02020603050405020304" charset="0"/>
              <a:ea typeface="微软雅黑" panose="020B0503020204020204" pitchFamily="34" charset="-122"/>
            </a:endParaRPr>
          </a:p>
          <a:p>
            <a:pPr fontAlgn="auto">
              <a:lnSpc>
                <a:spcPct val="150000"/>
              </a:lnSpc>
            </a:pPr>
            <a:r>
              <a:rPr lang="en-US" altLang="zh-CN" sz="2400">
                <a:latin typeface="Times New Roman" panose="02020603050405020304" charset="0"/>
                <a:ea typeface="微软雅黑" panose="020B0503020204020204" pitchFamily="34" charset="-122"/>
              </a:rPr>
              <a:t>最后一位作者</a:t>
            </a:r>
            <a:r>
              <a:rPr lang="zh-CN" altLang="en-US" sz="2400">
                <a:latin typeface="Times New Roman" panose="02020603050405020304" charset="0"/>
                <a:ea typeface="微软雅黑" panose="020B0503020204020204" pitchFamily="34" charset="-122"/>
              </a:rPr>
              <a:t>，</a:t>
            </a:r>
            <a:r>
              <a:rPr lang="en-US" altLang="zh-CN" sz="2400">
                <a:latin typeface="Times New Roman" panose="02020603050405020304" charset="0"/>
                <a:ea typeface="微软雅黑" panose="020B0503020204020204" pitchFamily="34" charset="-122"/>
              </a:rPr>
              <a:t>领导研究或运行实验室的主要研究者。</a:t>
            </a:r>
            <a:endParaRPr lang="en-US" altLang="zh-CN" sz="2400">
              <a:latin typeface="Times New Roman" panose="02020603050405020304" charset="0"/>
              <a:ea typeface="微软雅黑" panose="020B0503020204020204" pitchFamily="34" charset="-122"/>
            </a:endParaRPr>
          </a:p>
          <a:p>
            <a:pPr fontAlgn="auto">
              <a:lnSpc>
                <a:spcPct val="150000"/>
              </a:lnSpc>
            </a:pPr>
            <a:r>
              <a:rPr lang="en-US" altLang="zh-CN" sz="2400">
                <a:latin typeface="Times New Roman" panose="02020603050405020304" charset="0"/>
                <a:ea typeface="微软雅黑" panose="020B0503020204020204" pitchFamily="34" charset="-122"/>
              </a:rPr>
              <a:t>作者旁边有星号或叉号，则表明他们对研究设计的贡献相同。</a:t>
            </a:r>
            <a:endParaRPr lang="en-US" altLang="zh-CN" sz="2400">
              <a:latin typeface="Times New Roman" panose="02020603050405020304" charset="0"/>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COMMONDATA" val="eyJoZGlkIjoiNGU5YTk2NWU3OTRhNTU0YjZlNWE0ODExMjY4YzM0MTgifQ=="/>
  <p:tag name="FULLTEXTBEAUTIFYED" val="1"/>
</p:tagLst>
</file>

<file path=ppt/theme/theme1.xml><?xml version="1.0" encoding="utf-8"?>
<a:theme xmlns:a="http://schemas.openxmlformats.org/drawingml/2006/main" name="Office 主题​​">
  <a:themeElements>
    <a:clrScheme name="自定义 2">
      <a:dk1>
        <a:srgbClr val="3F3F3F"/>
      </a:dk1>
      <a:lt1>
        <a:srgbClr val="F2F2F2"/>
      </a:lt1>
      <a:dk2>
        <a:srgbClr val="7FB2C6"/>
      </a:dk2>
      <a:lt2>
        <a:srgbClr val="FFD965"/>
      </a:lt2>
      <a:accent1>
        <a:srgbClr val="7FB2C6"/>
      </a:accent1>
      <a:accent2>
        <a:srgbClr val="DC464F"/>
      </a:accent2>
      <a:accent3>
        <a:srgbClr val="FFD965"/>
      </a:accent3>
      <a:accent4>
        <a:srgbClr val="BBCFA4"/>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
      <a:dk1>
        <a:srgbClr val="3F3F3F"/>
      </a:dk1>
      <a:lt1>
        <a:srgbClr val="F2F2F2"/>
      </a:lt1>
      <a:dk2>
        <a:srgbClr val="7FB2C6"/>
      </a:dk2>
      <a:lt2>
        <a:srgbClr val="FFD965"/>
      </a:lt2>
      <a:accent1>
        <a:srgbClr val="7FB2C6"/>
      </a:accent1>
      <a:accent2>
        <a:srgbClr val="DC464F"/>
      </a:accent2>
      <a:accent3>
        <a:srgbClr val="FFD965"/>
      </a:accent3>
      <a:accent4>
        <a:srgbClr val="BBCFA4"/>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7706</Words>
  <Application>WPS 演示</Application>
  <PresentationFormat>宽屏</PresentationFormat>
  <Paragraphs>642</Paragraphs>
  <Slides>102</Slides>
  <Notes>0</Notes>
  <HiddenSlides>1</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102</vt:i4>
      </vt:variant>
    </vt:vector>
  </HeadingPairs>
  <TitlesOfParts>
    <vt:vector size="122" baseType="lpstr">
      <vt:lpstr>Arial</vt:lpstr>
      <vt:lpstr>宋体</vt:lpstr>
      <vt:lpstr>Wingdings</vt:lpstr>
      <vt:lpstr>微软雅黑</vt:lpstr>
      <vt:lpstr>等线</vt:lpstr>
      <vt:lpstr>Arial Unicode MS</vt:lpstr>
      <vt:lpstr>等线 Light</vt:lpstr>
      <vt:lpstr>Calibri</vt:lpstr>
      <vt:lpstr>阿里巴巴普惠体 R</vt:lpstr>
      <vt:lpstr>华光广告_CNKI</vt:lpstr>
      <vt:lpstr>华光细黑一_CNKI</vt:lpstr>
      <vt:lpstr>华光标题宋_CNKI</vt:lpstr>
      <vt:lpstr>Malgun Gothic Semilight</vt:lpstr>
      <vt:lpstr>Malgun Gothic</vt:lpstr>
      <vt:lpstr>汉仪劲楷简</vt:lpstr>
      <vt:lpstr>Georgia</vt:lpstr>
      <vt:lpstr>汉仪中宋简</vt:lpstr>
      <vt:lpstr>Times New Roman</vt:lpstr>
      <vt:lpstr>Office 主题​​</vt:lpstr>
      <vt:lpstr>1_Office 主题​​</vt:lpstr>
      <vt:lpstr>英语论文写作</vt:lpstr>
      <vt:lpstr>Good writing</vt:lpstr>
      <vt:lpstr>Good writer</vt:lpstr>
      <vt:lpstr>PowerPoint 演示文稿</vt:lpstr>
      <vt:lpstr>论文的组成介绍</vt:lpstr>
      <vt:lpstr>论文的组成部分</vt:lpstr>
      <vt:lpstr>论文的组成部分</vt:lpstr>
      <vt:lpstr>论文的组成部分</vt:lpstr>
      <vt:lpstr>论文的组成部分</vt:lpstr>
      <vt:lpstr>论文的组成部分</vt:lpstr>
      <vt:lpstr>论文的组成部分</vt:lpstr>
      <vt:lpstr>各部分特点及写法</vt:lpstr>
      <vt:lpstr>title</vt:lpstr>
      <vt:lpstr>标题</vt:lpstr>
      <vt:lpstr>规则</vt:lpstr>
      <vt:lpstr>规则</vt:lpstr>
      <vt:lpstr>PowerPoint 演示文稿</vt:lpstr>
      <vt:lpstr>建议</vt:lpstr>
      <vt:lpstr>abstract</vt:lpstr>
      <vt:lpstr>摘要</vt:lpstr>
      <vt:lpstr>特点 </vt:lpstr>
      <vt:lpstr>特点 </vt:lpstr>
      <vt:lpstr>规则</vt:lpstr>
      <vt:lpstr>规则</vt:lpstr>
      <vt:lpstr>例子</vt:lpstr>
      <vt:lpstr>keyword</vt:lpstr>
      <vt:lpstr>关键词</vt:lpstr>
      <vt:lpstr>建议</vt:lpstr>
      <vt:lpstr>建议</vt:lpstr>
      <vt:lpstr>例子</vt:lpstr>
      <vt:lpstr>introduction</vt:lpstr>
      <vt:lpstr>介绍</vt:lpstr>
      <vt:lpstr>介绍</vt:lpstr>
      <vt:lpstr>介绍</vt:lpstr>
      <vt:lpstr>内容安排</vt:lpstr>
      <vt:lpstr>内容安排</vt:lpstr>
      <vt:lpstr>body</vt:lpstr>
      <vt:lpstr>正文</vt:lpstr>
      <vt:lpstr>PowerPoint 演示文稿</vt:lpstr>
      <vt:lpstr>正文</vt:lpstr>
      <vt:lpstr>正文</vt:lpstr>
      <vt:lpstr>PowerPoint 演示文稿</vt:lpstr>
      <vt:lpstr>规则</vt:lpstr>
      <vt:lpstr>注意</vt:lpstr>
      <vt:lpstr>注意</vt:lpstr>
      <vt:lpstr>注意</vt:lpstr>
      <vt:lpstr>Results</vt:lpstr>
      <vt:lpstr>“结果”写法建议</vt:lpstr>
      <vt:lpstr>Dicussion</vt:lpstr>
      <vt:lpstr>conclusion</vt:lpstr>
      <vt:lpstr>结论</vt:lpstr>
      <vt:lpstr>内容</vt:lpstr>
      <vt:lpstr>注意</vt:lpstr>
      <vt:lpstr>Acknowledgement</vt:lpstr>
      <vt:lpstr>致谢</vt:lpstr>
      <vt:lpstr>Reference</vt:lpstr>
      <vt:lpstr>参考文献</vt:lpstr>
      <vt:lpstr>规则</vt:lpstr>
      <vt:lpstr>注意</vt:lpstr>
      <vt:lpstr>Appendix</vt:lpstr>
      <vt:lpstr>附录</vt:lpstr>
      <vt:lpstr>附录</vt:lpstr>
      <vt:lpstr>段落的写法</vt:lpstr>
      <vt:lpstr>PowerPoint 演示文稿</vt:lpstr>
      <vt:lpstr>PowerPoint 演示文稿</vt:lpstr>
      <vt:lpstr>段落的结构与组织</vt:lpstr>
      <vt:lpstr>PowerPoint 演示文稿</vt:lpstr>
      <vt:lpstr>PowerPoint 演示文稿</vt:lpstr>
      <vt:lpstr>PowerPoint 演示文稿</vt:lpstr>
      <vt:lpstr>PowerPoint 演示文稿</vt:lpstr>
      <vt:lpstr>规则</vt:lpstr>
      <vt:lpstr>规则</vt:lpstr>
      <vt:lpstr>规则</vt:lpstr>
      <vt:lpstr>规则</vt:lpstr>
      <vt:lpstr>段落的写法</vt:lpstr>
      <vt:lpstr>注意</vt:lpstr>
      <vt:lpstr>注意</vt:lpstr>
      <vt:lpstr>注意</vt:lpstr>
      <vt:lpstr>PowerPoint 演示文稿</vt:lpstr>
      <vt:lpstr>Appendix</vt:lpstr>
      <vt:lpstr>规则</vt:lpstr>
      <vt:lpstr>PowerPoint 演示文稿</vt:lpstr>
      <vt:lpstr>数据表格</vt:lpstr>
      <vt:lpstr>PowerPoint 演示文稿</vt:lpstr>
      <vt:lpstr>PowerPoint 演示文稿</vt:lpstr>
      <vt:lpstr>柱状图</vt:lpstr>
      <vt:lpstr>PowerPoint 演示文稿</vt:lpstr>
      <vt:lpstr>PowerPoint 演示文稿</vt:lpstr>
      <vt:lpstr>数据可视化</vt:lpstr>
      <vt:lpstr>注意事项</vt:lpstr>
      <vt:lpstr>实验</vt:lpstr>
      <vt:lpstr>PowerPoint 演示文稿</vt:lpstr>
      <vt:lpstr>实验过程（具有可重复的性质）</vt:lpstr>
      <vt:lpstr>数据集</vt:lpstr>
      <vt:lpstr>实验</vt:lpstr>
      <vt:lpstr>对比实验</vt:lpstr>
      <vt:lpstr>时态</vt:lpstr>
      <vt:lpstr>语态</vt:lpstr>
      <vt:lpstr>语态</vt:lpstr>
      <vt:lpstr>作者信息</vt:lpstr>
      <vt:lpstr>作者信息格式</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502288605@qq.com</dc:creator>
  <cp:lastModifiedBy>不成大佬不改名</cp:lastModifiedBy>
  <cp:revision>77</cp:revision>
  <dcterms:created xsi:type="dcterms:W3CDTF">2020-08-05T05:47:00Z</dcterms:created>
  <dcterms:modified xsi:type="dcterms:W3CDTF">2022-09-09T07:48:06Z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FB01D76EA463409FBF62FEE93F254D9C</vt:lpwstr>
  </property>
  <property fmtid="{D5CDD505-2E9C-101B-9397-08002B2CF9AE}" pid="3" name="KSOProductBuildVer">
    <vt:lpwstr>2052-11.1.0.12313</vt:lpwstr>
  </property>
</Properties>
</file>